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8"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6858000" cx="12192000"/>
  <p:notesSz cx="6858000" cy="9144000"/>
  <p:embeddedFontLst>
    <p:embeddedFont>
      <p:font typeface="Merriweather Sans"/>
      <p:regular r:id="rId43"/>
      <p:bold r:id="rId44"/>
      <p:italic r:id="rId45"/>
      <p:boldItalic r:id="rId46"/>
    </p:embeddedFont>
    <p:embeddedFont>
      <p:font typeface="Bad Script"/>
      <p:regular r:id="rId47"/>
    </p:embeddedFont>
    <p:embeddedFont>
      <p:font typeface="Helvetica Neue"/>
      <p:regular r:id="rId48"/>
      <p:bold r:id="rId49"/>
      <p:italic r:id="rId50"/>
      <p:boldItalic r:id="rId51"/>
    </p:embeddedFont>
    <p:embeddedFont>
      <p:font typeface="Helvetica Neue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6" roundtripDataSignature="AMtx7mhvb8j4Vo2iI9vOORofH1nw1dpG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7CF76A-10D8-48C3-9811-0B07EBE81215}">
  <a:tblStyle styleId="{417CF76A-10D8-48C3-9811-0B07EBE81215}"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FCECE7"/>
          </a:solidFill>
        </a:fill>
      </a:tcStyle>
    </a:wholeTbl>
    <a:band1H>
      <a:tcTxStyle b="off" i="off"/>
      <a:tcStyle>
        <a:fill>
          <a:solidFill>
            <a:srgbClr val="F8D6CC"/>
          </a:solidFill>
        </a:fill>
      </a:tcStyle>
    </a:band1H>
    <a:band2H>
      <a:tcTxStyle b="off" i="off"/>
    </a:band2H>
    <a:band1V>
      <a:tcTxStyle b="off" i="off"/>
      <a:tcStyle>
        <a:fill>
          <a:solidFill>
            <a:srgbClr val="F8D6CC"/>
          </a:solidFill>
        </a:fill>
      </a:tcStyle>
    </a:band1V>
    <a:band2V>
      <a:tcTxStyle b="off" i="off"/>
    </a:band2V>
    <a:lastCol>
      <a:tcTxStyle b="on" i="off">
        <a:font>
          <a:latin typeface="Calibri"/>
          <a:ea typeface="Calibri"/>
          <a:cs typeface="Calibri"/>
        </a:font>
        <a:srgbClr val="FFFFFF"/>
      </a:tcTxStyle>
      <a:tcStyle>
        <a:fill>
          <a:solidFill>
            <a:srgbClr val="ED7D31"/>
          </a:solidFill>
        </a:fill>
      </a:tcStyle>
    </a:lastCol>
    <a:firstCol>
      <a:tcTxStyle b="on" i="off">
        <a:font>
          <a:latin typeface="Calibri"/>
          <a:ea typeface="Calibri"/>
          <a:cs typeface="Calibri"/>
        </a:font>
        <a:srgbClr val="FFFFFF"/>
      </a:tcTxStyle>
      <a:tcStyle>
        <a:fill>
          <a:solidFill>
            <a:srgbClr val="ED7D31"/>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ED7D31"/>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ED7D3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MerriweatherSans-bold.fntdata"/><Relationship Id="rId43" Type="http://schemas.openxmlformats.org/officeDocument/2006/relationships/font" Target="fonts/MerriweatherSans-regular.fntdata"/><Relationship Id="rId46" Type="http://schemas.openxmlformats.org/officeDocument/2006/relationships/font" Target="fonts/MerriweatherSans-boldItalic.fntdata"/><Relationship Id="rId45" Type="http://schemas.openxmlformats.org/officeDocument/2006/relationships/font" Target="fonts/Merriweather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HelveticaNeue-regular.fntdata"/><Relationship Id="rId47" Type="http://schemas.openxmlformats.org/officeDocument/2006/relationships/font" Target="fonts/BadScript-regular.fntdata"/><Relationship Id="rId49"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4.xml"/><Relationship Id="rId55" Type="http://schemas.openxmlformats.org/officeDocument/2006/relationships/font" Target="fonts/HelveticaNeueLight-boldItalic.fntdata"/><Relationship Id="rId10" Type="http://schemas.openxmlformats.org/officeDocument/2006/relationships/slide" Target="slides/slide3.xml"/><Relationship Id="rId54" Type="http://schemas.openxmlformats.org/officeDocument/2006/relationships/font" Target="fonts/HelveticaNeueLight-italic.fntdata"/><Relationship Id="rId13" Type="http://schemas.openxmlformats.org/officeDocument/2006/relationships/slide" Target="slides/slide6.xml"/><Relationship Id="rId12" Type="http://schemas.openxmlformats.org/officeDocument/2006/relationships/slide" Target="slides/slide5.xml"/><Relationship Id="rId56" Type="http://customschemas.google.com/relationships/presentationmetadata" Target="meta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1pPr>
            <a:lvl2pPr indent="-228600" lvl="1" marL="9144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2pPr>
            <a:lvl3pPr indent="-228600" lvl="2" marL="13716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3pPr>
            <a:lvl4pPr indent="-228600" lvl="3" marL="18288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4pPr>
            <a:lvl5pPr indent="-228600" lvl="4" marL="22860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5pPr>
            <a:lvl6pPr indent="-228600" lvl="5" marL="27432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6pPr>
            <a:lvl7pPr indent="-228600" lvl="6" marL="32004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7pPr>
            <a:lvl8pPr indent="-228600" lvl="7" marL="36576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8pPr>
            <a:lvl9pPr indent="-228600" lvl="8" marL="41148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9c4b7377f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8" name="Google Shape;338;g119c4b7377f_0_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9c4b7377f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g119c4b7377f_0_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9c4b7377f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 name="Google Shape;359;g119c4b7377f_0_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9c547acf5_0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119c547acf5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9cc4789f6_4_10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 name="Google Shape;423;g119cc4789f6_4_10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9c3a00f48_1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g119c3a00f48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9cf418cc9_7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g119cf418cc9_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9c7408c43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g119c7408c43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9c7408c43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0" name="Google Shape;460;g119c7408c43_0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多次训练coeff不同</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9c7408c43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9" name="Google Shape;469;g119c7408c43_0_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vip 表格 </a:t>
            </a:r>
            <a:r>
              <a:rPr lang="en-US" sz="1050">
                <a:solidFill>
                  <a:srgbClr val="222222"/>
                </a:solidFill>
                <a:highlight>
                  <a:srgbClr val="FFFFFF"/>
                </a:highlight>
                <a:latin typeface="Arial"/>
                <a:ea typeface="Arial"/>
                <a:cs typeface="Arial"/>
                <a:sym typeface="Arial"/>
              </a:rPr>
              <a:t>Variable Importance in Projection (VIP) scores estimate the importance of each variable in the projection used in a PLS model and is often used for variable selection. A variable with a VIP Score close to or greater than 1 (one) can be considered important in given model. </a:t>
            </a:r>
            <a:endParaRPr sz="1050">
              <a:solidFill>
                <a:srgbClr val="22222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800">
                <a:solidFill>
                  <a:schemeClr val="dk1"/>
                </a:solidFill>
                <a:latin typeface="Arial"/>
                <a:ea typeface="Arial"/>
                <a:cs typeface="Arial"/>
                <a:sym typeface="Arial"/>
              </a:rPr>
              <a:t>From the comparison table we can see that Ridge, Lasso, PCR and PLS share the similar RMSE and R Square value, it is hard to conclude that the miniment of RMSE and maximum of R-square value will be the best model. </a:t>
            </a:r>
            <a:endParaRPr sz="1050">
              <a:solidFill>
                <a:srgbClr val="222222"/>
              </a:solidFill>
              <a:highlight>
                <a:srgbClr val="FFFFFF"/>
              </a:highlight>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9db0e502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 name="Google Shape;480;g119db0e5020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9c7408c43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0" name="Google Shape;490;g119c7408c43_0_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9c547acf5_0_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g119c547acf5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9db0e5020_7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80807F"/>
                </a:solidFill>
                <a:latin typeface="Helvetica Neue"/>
                <a:ea typeface="Helvetica Neue"/>
                <a:cs typeface="Helvetica Neue"/>
                <a:sym typeface="Helvetica Neue"/>
              </a:rPr>
              <a:t>According to business data clustering, restaurants in Portland and Vancouver make up the bulk of one cluster. Same for the other three cities.</a:t>
            </a:r>
            <a:endParaRPr/>
          </a:p>
          <a:p>
            <a:pPr indent="0" lvl="0" marL="0" rtl="0" algn="l">
              <a:lnSpc>
                <a:spcPct val="100000"/>
              </a:lnSpc>
              <a:spcBef>
                <a:spcPts val="0"/>
              </a:spcBef>
              <a:spcAft>
                <a:spcPts val="0"/>
              </a:spcAft>
              <a:buSzPts val="1400"/>
              <a:buNone/>
            </a:pPr>
            <a:r>
              <a:t/>
            </a:r>
            <a:endParaRPr/>
          </a:p>
        </p:txBody>
      </p:sp>
      <p:sp>
        <p:nvSpPr>
          <p:cNvPr id="504" name="Google Shape;504;g119db0e5020_7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9db0e5020_7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2" name="Google Shape;532;g119db0e5020_7_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400">
                <a:solidFill>
                  <a:schemeClr val="dk1"/>
                </a:solidFill>
              </a:rPr>
              <a:t>For example, a consumer brand on Instagram can use our model to analyze people's comments to better understand which aspect of its product needs further improvement.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9c3a00f48_1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5" name="Google Shape;545;g119c3a00f48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9c547acf5_0_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119c547acf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9c547acf5_0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119c547acf5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9c4b7377f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3" name="Google Shape;563;g119c4b7377f_0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9c7408c4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1" name="Google Shape;571;g119c7408c43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19c4b7377f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9" name="Google Shape;579;g119c4b7377f_0_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9c3a00f48_1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9" name="Google Shape;589;g119c3a00f48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9cf418cc9_2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8" name="Google Shape;598;g119cf418cc9_2_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2200"/>
              <a:buFont typeface="Merriweather Sans"/>
              <a:buNone/>
            </a:pPr>
            <a:r>
              <a:rPr lang="en-US"/>
              <a:t>Ridge regression is a method of estimating the coefficients of multiple-regression models in scenarios where linearly independent variables are highly correlated.</a:t>
            </a:r>
            <a:endParaRPr/>
          </a:p>
          <a:p>
            <a:pPr indent="0" lvl="0" marL="0" marR="0" rtl="0" algn="l">
              <a:lnSpc>
                <a:spcPct val="100000"/>
              </a:lnSpc>
              <a:spcBef>
                <a:spcPts val="0"/>
              </a:spcBef>
              <a:spcAft>
                <a:spcPts val="0"/>
              </a:spcAft>
              <a:buSzPts val="2200"/>
              <a:buFont typeface="Merriweather Sans"/>
              <a:buNone/>
            </a:pPr>
            <a:r>
              <a:rPr lang="en-US"/>
              <a:t>lasso (least absolute shrinkage and selection operator; also Lasso or LASSO) is a regression analysis method that performs both variable selection and regularization in order to enhance the prediction accuracy and interpretability of the resulting statistical model. </a:t>
            </a:r>
            <a:r>
              <a:rPr b="0" i="0" lang="en-US">
                <a:solidFill>
                  <a:srgbClr val="292929"/>
                </a:solidFill>
                <a:latin typeface="Arial"/>
                <a:ea typeface="Arial"/>
                <a:cs typeface="Arial"/>
                <a:sym typeface="Arial"/>
              </a:rPr>
              <a:t>Just like Ridge regression cost function, for lambda =0, the equation above reduces to equation 1.2. </a:t>
            </a:r>
            <a:r>
              <a:rPr b="0" i="1" lang="en-US">
                <a:solidFill>
                  <a:srgbClr val="292929"/>
                </a:solidFill>
                <a:latin typeface="Arial"/>
                <a:ea typeface="Arial"/>
                <a:cs typeface="Arial"/>
                <a:sym typeface="Arial"/>
              </a:rPr>
              <a:t>The only difference is instead of taking the square of the coefficients, magnitudes are taken into account.</a:t>
            </a:r>
            <a:r>
              <a:rPr b="0" i="0" lang="en-US">
                <a:solidFill>
                  <a:srgbClr val="292929"/>
                </a:solidFill>
                <a:latin typeface="Arial"/>
                <a:ea typeface="Arial"/>
                <a:cs typeface="Arial"/>
                <a:sym typeface="Arial"/>
              </a:rPr>
              <a:t> This type of regularization (L1) can lead to zero coefficients i.e. some of the features are completely neglected for the evaluation of output. </a:t>
            </a:r>
            <a:r>
              <a:rPr b="1" i="0" lang="en-US">
                <a:solidFill>
                  <a:srgbClr val="292929"/>
                </a:solidFill>
                <a:latin typeface="Arial"/>
                <a:ea typeface="Arial"/>
                <a:cs typeface="Arial"/>
                <a:sym typeface="Arial"/>
              </a:rPr>
              <a:t>So Lasso regression not only helps in reducing over-fitting but it can help us in feature selection.</a:t>
            </a:r>
            <a:r>
              <a:rPr b="0" i="0" lang="en-US">
                <a:solidFill>
                  <a:srgbClr val="292929"/>
                </a:solidFill>
                <a:latin typeface="Arial"/>
                <a:ea typeface="Arial"/>
                <a:cs typeface="Arial"/>
                <a:sym typeface="Arial"/>
              </a:rPr>
              <a:t> </a:t>
            </a:r>
            <a:endParaRPr/>
          </a:p>
          <a:p>
            <a:pPr indent="0" lvl="0" marL="0" marR="0" rtl="0" algn="l">
              <a:lnSpc>
                <a:spcPct val="100000"/>
              </a:lnSpc>
              <a:spcBef>
                <a:spcPts val="0"/>
              </a:spcBef>
              <a:spcAft>
                <a:spcPts val="0"/>
              </a:spcAft>
              <a:buSzPts val="2200"/>
              <a:buFont typeface="Merriweather Sans"/>
              <a:buNone/>
            </a:pPr>
            <a:r>
              <a:t/>
            </a:r>
            <a:endParaRPr/>
          </a:p>
          <a:p>
            <a:pPr indent="0" lvl="0" marL="0" rtl="0" algn="l">
              <a:lnSpc>
                <a:spcPct val="100000"/>
              </a:lnSpc>
              <a:spcBef>
                <a:spcPts val="0"/>
              </a:spcBef>
              <a:spcAft>
                <a:spcPts val="0"/>
              </a:spcAft>
              <a:buSzPts val="1400"/>
              <a:buNone/>
            </a:pPr>
            <a:r>
              <a:rPr b="1" i="1" lang="en-US">
                <a:solidFill>
                  <a:srgbClr val="232629"/>
                </a:solidFill>
                <a:latin typeface="Arial"/>
                <a:ea typeface="Arial"/>
                <a:cs typeface="Arial"/>
                <a:sym typeface="Arial"/>
              </a:rPr>
              <a:t>PCR is very similar to ridge regression</a:t>
            </a:r>
            <a:r>
              <a:rPr b="0" i="0" lang="en-US">
                <a:solidFill>
                  <a:srgbClr val="232629"/>
                </a:solidFill>
                <a:latin typeface="Arial"/>
                <a:ea typeface="Arial"/>
                <a:cs typeface="Arial"/>
                <a:sym typeface="Arial"/>
              </a:rPr>
              <a:t>: both methods use the principal components of the input matrix </a:t>
            </a:r>
            <a:r>
              <a:rPr b="0" i="0" lang="en-US" u="none" strike="noStrike">
                <a:solidFill>
                  <a:srgbClr val="232629"/>
                </a:solidFill>
                <a:latin typeface="Arial"/>
                <a:ea typeface="Arial"/>
                <a:cs typeface="Arial"/>
                <a:sym typeface="Arial"/>
              </a:rPr>
              <a:t>XX</a:t>
            </a:r>
            <a:r>
              <a:rPr b="0" i="0" lang="en-US">
                <a:solidFill>
                  <a:srgbClr val="232629"/>
                </a:solidFill>
                <a:latin typeface="Arial"/>
                <a:ea typeface="Arial"/>
                <a:cs typeface="Arial"/>
                <a:sym typeface="Arial"/>
              </a:rPr>
              <a:t>. Ridge regression shrinks the coeﬃcients of the principal components, the shrinkage depends on the corresponding eigenvalues; PCR completely discards the components to the smallest </a:t>
            </a:r>
            <a:r>
              <a:rPr b="0" i="0" lang="en-US" u="none" strike="noStrike">
                <a:solidFill>
                  <a:srgbClr val="232629"/>
                </a:solidFill>
                <a:latin typeface="Arial"/>
                <a:ea typeface="Arial"/>
                <a:cs typeface="Arial"/>
                <a:sym typeface="Arial"/>
              </a:rPr>
              <a:t>p−q </a:t>
            </a:r>
            <a:r>
              <a:rPr b="0" i="0" lang="en-US">
                <a:solidFill>
                  <a:srgbClr val="232629"/>
                </a:solidFill>
                <a:latin typeface="Arial"/>
                <a:ea typeface="Arial"/>
                <a:cs typeface="Arial"/>
                <a:sym typeface="Arial"/>
              </a:rPr>
              <a:t>eigenvalues.</a:t>
            </a:r>
            <a:endParaRPr/>
          </a:p>
          <a:p>
            <a:pPr indent="0" lvl="0" marL="0" rtl="0" algn="l">
              <a:lnSpc>
                <a:spcPct val="100000"/>
              </a:lnSpc>
              <a:spcBef>
                <a:spcPts val="0"/>
              </a:spcBef>
              <a:spcAft>
                <a:spcPts val="0"/>
              </a:spcAft>
              <a:buSzPts val="1400"/>
              <a:buNone/>
            </a:pPr>
            <a:r>
              <a:t/>
            </a:r>
            <a:endParaRPr b="0" i="0">
              <a:solidFill>
                <a:srgbClr val="232629"/>
              </a:solidFill>
              <a:latin typeface="Arial"/>
              <a:ea typeface="Arial"/>
              <a:cs typeface="Arial"/>
              <a:sym typeface="Arial"/>
            </a:endParaRPr>
          </a:p>
          <a:p>
            <a:pPr indent="0" lvl="0" marL="0" rtl="0" algn="l">
              <a:lnSpc>
                <a:spcPct val="100000"/>
              </a:lnSpc>
              <a:spcBef>
                <a:spcPts val="0"/>
              </a:spcBef>
              <a:spcAft>
                <a:spcPts val="0"/>
              </a:spcAft>
              <a:buSzPts val="1400"/>
              <a:buNone/>
            </a:pPr>
            <a:r>
              <a:rPr b="0" i="0" lang="en-US">
                <a:solidFill>
                  <a:srgbClr val="232629"/>
                </a:solidFill>
                <a:latin typeface="Arial"/>
                <a:ea typeface="Arial"/>
                <a:cs typeface="Arial"/>
                <a:sym typeface="Arial"/>
              </a:rPr>
              <a:t>PLS also constructs a set of linear combinations of the inputs for regression, but unlike principal components regression it uses </a:t>
            </a:r>
            <a:r>
              <a:rPr b="0" i="0" lang="en-US" u="none" strike="noStrike">
                <a:solidFill>
                  <a:srgbClr val="232629"/>
                </a:solidFill>
                <a:latin typeface="Arial"/>
                <a:ea typeface="Arial"/>
                <a:cs typeface="Arial"/>
                <a:sym typeface="Arial"/>
              </a:rPr>
              <a:t>yy</a:t>
            </a:r>
            <a:r>
              <a:rPr b="0" i="0" lang="en-US">
                <a:solidFill>
                  <a:srgbClr val="232629"/>
                </a:solidFill>
                <a:latin typeface="Arial"/>
                <a:ea typeface="Arial"/>
                <a:cs typeface="Arial"/>
                <a:sym typeface="Arial"/>
              </a:rPr>
              <a:t> in addition to </a:t>
            </a:r>
            <a:r>
              <a:rPr b="0" i="0" lang="en-US" u="none" strike="noStrike">
                <a:solidFill>
                  <a:srgbClr val="232629"/>
                </a:solidFill>
                <a:latin typeface="Arial"/>
                <a:ea typeface="Arial"/>
                <a:cs typeface="Arial"/>
                <a:sym typeface="Arial"/>
              </a:rPr>
              <a:t>XX</a:t>
            </a:r>
            <a:r>
              <a:rPr b="0" i="0" lang="en-US">
                <a:solidFill>
                  <a:srgbClr val="232629"/>
                </a:solidFill>
                <a:latin typeface="Arial"/>
                <a:ea typeface="Arial"/>
                <a:cs typeface="Arial"/>
                <a:sym typeface="Arial"/>
              </a:rPr>
              <a:t> for this construction Since it uses also </a:t>
            </a:r>
            <a:r>
              <a:rPr b="0" i="0" lang="en-US" u="none" strike="noStrike">
                <a:solidFill>
                  <a:srgbClr val="232629"/>
                </a:solidFill>
                <a:latin typeface="Arial"/>
                <a:ea typeface="Arial"/>
                <a:cs typeface="Arial"/>
                <a:sym typeface="Arial"/>
              </a:rPr>
              <a:t>y</a:t>
            </a:r>
            <a:r>
              <a:rPr b="0" i="0" lang="en-US">
                <a:solidFill>
                  <a:srgbClr val="232629"/>
                </a:solidFill>
                <a:latin typeface="Arial"/>
                <a:ea typeface="Arial"/>
                <a:cs typeface="Arial"/>
                <a:sym typeface="Arial"/>
              </a:rPr>
              <a:t> to determine the PLS-directions, this method is supposed to have better prediction performance than for instance PCR. In contrast to PCR, PLS is looking for directions with high variance and large correlation with </a:t>
            </a:r>
            <a:r>
              <a:rPr b="0" i="0" lang="en-US" u="none" strike="noStrike">
                <a:solidFill>
                  <a:srgbClr val="232629"/>
                </a:solidFill>
                <a:latin typeface="Arial"/>
                <a:ea typeface="Arial"/>
                <a:cs typeface="Arial"/>
                <a:sym typeface="Arial"/>
              </a:rPr>
              <a:t>yy</a:t>
            </a:r>
            <a:r>
              <a:rPr b="0" i="0" lang="en-US">
                <a:solidFill>
                  <a:srgbClr val="232629"/>
                </a:solidFill>
                <a:latin typeface="Arial"/>
                <a:ea typeface="Arial"/>
                <a:cs typeface="Arial"/>
                <a:sym typeface="Arial"/>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9cf418cc9_2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119cf418cc9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9cf418cc9_9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g119cf418cc9_9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4.png"/><Relationship Id="rId10" Type="http://schemas.openxmlformats.org/officeDocument/2006/relationships/image" Target="../media/image3.png"/><Relationship Id="rId9"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type="tx">
  <p:cSld name="TITLE_AND_BODY">
    <p:spTree>
      <p:nvGrpSpPr>
        <p:cNvPr id="9" name="Shape 9"/>
        <p:cNvGrpSpPr/>
        <p:nvPr/>
      </p:nvGrpSpPr>
      <p:grpSpPr>
        <a:xfrm>
          <a:off x="0" y="0"/>
          <a:ext cx="0" cy="0"/>
          <a:chOff x="0" y="0"/>
          <a:chExt cx="0" cy="0"/>
        </a:xfrm>
      </p:grpSpPr>
      <p:sp>
        <p:nvSpPr>
          <p:cNvPr id="10" name="Google Shape;10;p38"/>
          <p:cNvSpPr/>
          <p:nvPr>
            <p:ph idx="2" type="pic"/>
          </p:nvPr>
        </p:nvSpPr>
        <p:spPr>
          <a:xfrm>
            <a:off x="0" y="0"/>
            <a:ext cx="12192000" cy="6858000"/>
          </a:xfrm>
          <a:prstGeom prst="rect">
            <a:avLst/>
          </a:prstGeom>
          <a:noFill/>
          <a:ln>
            <a:noFill/>
          </a:ln>
        </p:spPr>
      </p:sp>
      <p:sp>
        <p:nvSpPr>
          <p:cNvPr id="11" name="Google Shape;11;p38"/>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40" name="Shape 40"/>
        <p:cNvGrpSpPr/>
        <p:nvPr/>
      </p:nvGrpSpPr>
      <p:grpSpPr>
        <a:xfrm>
          <a:off x="0" y="0"/>
          <a:ext cx="0" cy="0"/>
          <a:chOff x="0" y="0"/>
          <a:chExt cx="0" cy="0"/>
        </a:xfrm>
      </p:grpSpPr>
      <p:sp>
        <p:nvSpPr>
          <p:cNvPr id="41" name="Google Shape;41;p44"/>
          <p:cNvSpPr/>
          <p:nvPr/>
        </p:nvSpPr>
        <p:spPr>
          <a:xfrm>
            <a:off x="9015210" y="0"/>
            <a:ext cx="3176790" cy="6858000"/>
          </a:xfrm>
          <a:prstGeom prst="rect">
            <a:avLst/>
          </a:prstGeom>
          <a:solidFill>
            <a:srgbClr val="FFCA0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42" name="Google Shape;42;p44"/>
          <p:cNvSpPr/>
          <p:nvPr>
            <p:ph idx="2" type="pic"/>
          </p:nvPr>
        </p:nvSpPr>
        <p:spPr>
          <a:xfrm>
            <a:off x="6222410" y="989933"/>
            <a:ext cx="5329939" cy="5114652"/>
          </a:xfrm>
          <a:prstGeom prst="rect">
            <a:avLst/>
          </a:prstGeom>
          <a:noFill/>
          <a:ln>
            <a:noFill/>
          </a:ln>
        </p:spPr>
      </p:sp>
      <p:sp>
        <p:nvSpPr>
          <p:cNvPr id="43" name="Google Shape;43;p44"/>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44" name="Shape 44"/>
        <p:cNvGrpSpPr/>
        <p:nvPr/>
      </p:nvGrpSpPr>
      <p:grpSpPr>
        <a:xfrm>
          <a:off x="0" y="0"/>
          <a:ext cx="0" cy="0"/>
          <a:chOff x="0" y="0"/>
          <a:chExt cx="0" cy="0"/>
        </a:xfrm>
      </p:grpSpPr>
      <p:sp>
        <p:nvSpPr>
          <p:cNvPr id="45" name="Google Shape;45;p45"/>
          <p:cNvSpPr/>
          <p:nvPr>
            <p:ph idx="2" type="pic"/>
          </p:nvPr>
        </p:nvSpPr>
        <p:spPr>
          <a:xfrm>
            <a:off x="5543548" y="0"/>
            <a:ext cx="6663147" cy="6858000"/>
          </a:xfrm>
          <a:prstGeom prst="rect">
            <a:avLst/>
          </a:prstGeom>
          <a:noFill/>
          <a:ln>
            <a:noFill/>
          </a:ln>
        </p:spPr>
      </p:sp>
      <p:sp>
        <p:nvSpPr>
          <p:cNvPr id="46" name="Google Shape;46;p45"/>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47" name="Shape 47"/>
        <p:cNvGrpSpPr/>
        <p:nvPr/>
      </p:nvGrpSpPr>
      <p:grpSpPr>
        <a:xfrm>
          <a:off x="0" y="0"/>
          <a:ext cx="0" cy="0"/>
          <a:chOff x="0" y="0"/>
          <a:chExt cx="0" cy="0"/>
        </a:xfrm>
      </p:grpSpPr>
      <p:sp>
        <p:nvSpPr>
          <p:cNvPr id="48" name="Google Shape;48;p46"/>
          <p:cNvSpPr/>
          <p:nvPr>
            <p:ph idx="2" type="pic"/>
          </p:nvPr>
        </p:nvSpPr>
        <p:spPr>
          <a:xfrm>
            <a:off x="-2" y="1752600"/>
            <a:ext cx="5753103" cy="5105402"/>
          </a:xfrm>
          <a:prstGeom prst="rect">
            <a:avLst/>
          </a:prstGeom>
          <a:noFill/>
          <a:ln>
            <a:noFill/>
          </a:ln>
        </p:spPr>
      </p:sp>
      <p:sp>
        <p:nvSpPr>
          <p:cNvPr id="49" name="Google Shape;49;p46"/>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50" name="Shape 50"/>
        <p:cNvGrpSpPr/>
        <p:nvPr/>
      </p:nvGrpSpPr>
      <p:grpSpPr>
        <a:xfrm>
          <a:off x="0" y="0"/>
          <a:ext cx="0" cy="0"/>
          <a:chOff x="0" y="0"/>
          <a:chExt cx="0" cy="0"/>
        </a:xfrm>
      </p:grpSpPr>
      <p:sp>
        <p:nvSpPr>
          <p:cNvPr id="51" name="Google Shape;51;p47"/>
          <p:cNvSpPr/>
          <p:nvPr/>
        </p:nvSpPr>
        <p:spPr>
          <a:xfrm>
            <a:off x="0" y="0"/>
            <a:ext cx="3348508" cy="6858000"/>
          </a:xfrm>
          <a:prstGeom prst="rect">
            <a:avLst/>
          </a:prstGeom>
          <a:solidFill>
            <a:srgbClr val="FFF4C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52" name="Google Shape;52;p47"/>
          <p:cNvSpPr/>
          <p:nvPr>
            <p:ph idx="2" type="pic"/>
          </p:nvPr>
        </p:nvSpPr>
        <p:spPr>
          <a:xfrm>
            <a:off x="1084950" y="957452"/>
            <a:ext cx="4559124" cy="5009884"/>
          </a:xfrm>
          <a:prstGeom prst="rect">
            <a:avLst/>
          </a:prstGeom>
          <a:noFill/>
          <a:ln>
            <a:noFill/>
          </a:ln>
        </p:spPr>
      </p:sp>
      <p:sp>
        <p:nvSpPr>
          <p:cNvPr id="53" name="Google Shape;53;p47"/>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54" name="Shape 54"/>
        <p:cNvGrpSpPr/>
        <p:nvPr/>
      </p:nvGrpSpPr>
      <p:grpSpPr>
        <a:xfrm>
          <a:off x="0" y="0"/>
          <a:ext cx="0" cy="0"/>
          <a:chOff x="0" y="0"/>
          <a:chExt cx="0" cy="0"/>
        </a:xfrm>
      </p:grpSpPr>
      <p:sp>
        <p:nvSpPr>
          <p:cNvPr id="55" name="Google Shape;55;p48"/>
          <p:cNvSpPr/>
          <p:nvPr>
            <p:ph idx="2" type="pic"/>
          </p:nvPr>
        </p:nvSpPr>
        <p:spPr>
          <a:xfrm>
            <a:off x="3415255" y="446333"/>
            <a:ext cx="2556165" cy="3553692"/>
          </a:xfrm>
          <a:prstGeom prst="rect">
            <a:avLst/>
          </a:prstGeom>
          <a:noFill/>
          <a:ln>
            <a:noFill/>
          </a:ln>
        </p:spPr>
      </p:sp>
      <p:sp>
        <p:nvSpPr>
          <p:cNvPr id="56" name="Google Shape;56;p48"/>
          <p:cNvSpPr/>
          <p:nvPr>
            <p:ph idx="3" type="pic"/>
          </p:nvPr>
        </p:nvSpPr>
        <p:spPr>
          <a:xfrm>
            <a:off x="713618" y="2960933"/>
            <a:ext cx="2556166" cy="3394364"/>
          </a:xfrm>
          <a:prstGeom prst="rect">
            <a:avLst/>
          </a:prstGeom>
          <a:noFill/>
          <a:ln>
            <a:noFill/>
          </a:ln>
        </p:spPr>
      </p:sp>
      <p:sp>
        <p:nvSpPr>
          <p:cNvPr id="57" name="Google Shape;57;p48"/>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58" name="Shape 58"/>
        <p:cNvGrpSpPr/>
        <p:nvPr/>
      </p:nvGrpSpPr>
      <p:grpSpPr>
        <a:xfrm>
          <a:off x="0" y="0"/>
          <a:ext cx="0" cy="0"/>
          <a:chOff x="0" y="0"/>
          <a:chExt cx="0" cy="0"/>
        </a:xfrm>
      </p:grpSpPr>
      <p:sp>
        <p:nvSpPr>
          <p:cNvPr id="59" name="Google Shape;59;p49"/>
          <p:cNvSpPr/>
          <p:nvPr>
            <p:ph idx="2" type="pic"/>
          </p:nvPr>
        </p:nvSpPr>
        <p:spPr>
          <a:xfrm>
            <a:off x="6459316" y="1067081"/>
            <a:ext cx="5732684" cy="5799733"/>
          </a:xfrm>
          <a:prstGeom prst="rect">
            <a:avLst/>
          </a:prstGeom>
          <a:noFill/>
          <a:ln>
            <a:noFill/>
          </a:ln>
        </p:spPr>
      </p:sp>
      <p:sp>
        <p:nvSpPr>
          <p:cNvPr id="60" name="Google Shape;60;p49"/>
          <p:cNvSpPr/>
          <p:nvPr>
            <p:ph idx="3" type="pic"/>
          </p:nvPr>
        </p:nvSpPr>
        <p:spPr>
          <a:xfrm>
            <a:off x="2717800" y="3889142"/>
            <a:ext cx="5953946" cy="2980327"/>
          </a:xfrm>
          <a:prstGeom prst="rect">
            <a:avLst/>
          </a:prstGeom>
          <a:noFill/>
          <a:ln>
            <a:noFill/>
          </a:ln>
        </p:spPr>
      </p:sp>
      <p:sp>
        <p:nvSpPr>
          <p:cNvPr id="61" name="Google Shape;61;p49"/>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62" name="Shape 62"/>
        <p:cNvGrpSpPr/>
        <p:nvPr/>
      </p:nvGrpSpPr>
      <p:grpSpPr>
        <a:xfrm>
          <a:off x="0" y="0"/>
          <a:ext cx="0" cy="0"/>
          <a:chOff x="0" y="0"/>
          <a:chExt cx="0" cy="0"/>
        </a:xfrm>
      </p:grpSpPr>
      <p:sp>
        <p:nvSpPr>
          <p:cNvPr id="63" name="Google Shape;63;p50"/>
          <p:cNvSpPr/>
          <p:nvPr/>
        </p:nvSpPr>
        <p:spPr>
          <a:xfrm>
            <a:off x="0" y="1918952"/>
            <a:ext cx="12192000" cy="4939049"/>
          </a:xfrm>
          <a:prstGeom prst="rect">
            <a:avLst/>
          </a:prstGeom>
          <a:solidFill>
            <a:srgbClr val="FFF4C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64" name="Google Shape;64;p50"/>
          <p:cNvSpPr/>
          <p:nvPr>
            <p:ph idx="2" type="pic"/>
          </p:nvPr>
        </p:nvSpPr>
        <p:spPr>
          <a:xfrm>
            <a:off x="6222381" y="3547928"/>
            <a:ext cx="3419708" cy="2794807"/>
          </a:xfrm>
          <a:prstGeom prst="rect">
            <a:avLst/>
          </a:prstGeom>
          <a:noFill/>
          <a:ln>
            <a:noFill/>
          </a:ln>
        </p:spPr>
      </p:sp>
      <p:sp>
        <p:nvSpPr>
          <p:cNvPr id="65" name="Google Shape;65;p50"/>
          <p:cNvSpPr/>
          <p:nvPr>
            <p:ph idx="3" type="pic"/>
          </p:nvPr>
        </p:nvSpPr>
        <p:spPr>
          <a:xfrm>
            <a:off x="2549912" y="515265"/>
            <a:ext cx="3419709" cy="2794807"/>
          </a:xfrm>
          <a:prstGeom prst="rect">
            <a:avLst/>
          </a:prstGeom>
          <a:noFill/>
          <a:ln>
            <a:noFill/>
          </a:ln>
        </p:spPr>
      </p:sp>
      <p:sp>
        <p:nvSpPr>
          <p:cNvPr id="66" name="Google Shape;66;p50"/>
          <p:cNvSpPr/>
          <p:nvPr>
            <p:ph idx="4" type="pic"/>
          </p:nvPr>
        </p:nvSpPr>
        <p:spPr>
          <a:xfrm>
            <a:off x="6222381" y="515265"/>
            <a:ext cx="3419708" cy="2794807"/>
          </a:xfrm>
          <a:prstGeom prst="rect">
            <a:avLst/>
          </a:prstGeom>
          <a:noFill/>
          <a:ln>
            <a:noFill/>
          </a:ln>
        </p:spPr>
      </p:sp>
      <p:sp>
        <p:nvSpPr>
          <p:cNvPr id="67" name="Google Shape;67;p50"/>
          <p:cNvSpPr/>
          <p:nvPr>
            <p:ph idx="5" type="pic"/>
          </p:nvPr>
        </p:nvSpPr>
        <p:spPr>
          <a:xfrm>
            <a:off x="2549912" y="3547928"/>
            <a:ext cx="3419709" cy="2794807"/>
          </a:xfrm>
          <a:prstGeom prst="rect">
            <a:avLst/>
          </a:prstGeom>
          <a:noFill/>
          <a:ln>
            <a:noFill/>
          </a:ln>
        </p:spPr>
      </p:sp>
      <p:sp>
        <p:nvSpPr>
          <p:cNvPr id="68" name="Google Shape;68;p50"/>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69" name="Shape 69"/>
        <p:cNvGrpSpPr/>
        <p:nvPr/>
      </p:nvGrpSpPr>
      <p:grpSpPr>
        <a:xfrm>
          <a:off x="0" y="0"/>
          <a:ext cx="0" cy="0"/>
          <a:chOff x="0" y="0"/>
          <a:chExt cx="0" cy="0"/>
        </a:xfrm>
      </p:grpSpPr>
      <p:sp>
        <p:nvSpPr>
          <p:cNvPr id="70" name="Google Shape;70;p51"/>
          <p:cNvSpPr/>
          <p:nvPr>
            <p:ph idx="2" type="pic"/>
          </p:nvPr>
        </p:nvSpPr>
        <p:spPr>
          <a:xfrm>
            <a:off x="64922" y="85724"/>
            <a:ext cx="5983442" cy="2820169"/>
          </a:xfrm>
          <a:prstGeom prst="rect">
            <a:avLst/>
          </a:prstGeom>
          <a:noFill/>
          <a:ln>
            <a:noFill/>
          </a:ln>
        </p:spPr>
      </p:sp>
      <p:sp>
        <p:nvSpPr>
          <p:cNvPr id="71" name="Google Shape;71;p51"/>
          <p:cNvSpPr/>
          <p:nvPr>
            <p:ph idx="3" type="pic"/>
          </p:nvPr>
        </p:nvSpPr>
        <p:spPr>
          <a:xfrm>
            <a:off x="63334" y="2971032"/>
            <a:ext cx="5983442" cy="2820169"/>
          </a:xfrm>
          <a:prstGeom prst="rect">
            <a:avLst/>
          </a:prstGeom>
          <a:noFill/>
          <a:ln>
            <a:noFill/>
          </a:ln>
        </p:spPr>
      </p:sp>
      <p:sp>
        <p:nvSpPr>
          <p:cNvPr id="72" name="Google Shape;72;p51"/>
          <p:cNvSpPr/>
          <p:nvPr>
            <p:ph idx="4" type="pic"/>
          </p:nvPr>
        </p:nvSpPr>
        <p:spPr>
          <a:xfrm>
            <a:off x="6113286" y="85724"/>
            <a:ext cx="5983441" cy="2820169"/>
          </a:xfrm>
          <a:prstGeom prst="rect">
            <a:avLst/>
          </a:prstGeom>
          <a:noFill/>
          <a:ln>
            <a:noFill/>
          </a:ln>
        </p:spPr>
      </p:sp>
      <p:sp>
        <p:nvSpPr>
          <p:cNvPr id="73" name="Google Shape;73;p51"/>
          <p:cNvSpPr/>
          <p:nvPr>
            <p:ph idx="5" type="pic"/>
          </p:nvPr>
        </p:nvSpPr>
        <p:spPr>
          <a:xfrm>
            <a:off x="6121224" y="2971032"/>
            <a:ext cx="5983442" cy="2820169"/>
          </a:xfrm>
          <a:prstGeom prst="rect">
            <a:avLst/>
          </a:prstGeom>
          <a:noFill/>
          <a:ln>
            <a:noFill/>
          </a:ln>
        </p:spPr>
      </p:sp>
      <p:sp>
        <p:nvSpPr>
          <p:cNvPr id="74" name="Google Shape;74;p51"/>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75" name="Shape 75"/>
        <p:cNvGrpSpPr/>
        <p:nvPr/>
      </p:nvGrpSpPr>
      <p:grpSpPr>
        <a:xfrm>
          <a:off x="0" y="0"/>
          <a:ext cx="0" cy="0"/>
          <a:chOff x="0" y="0"/>
          <a:chExt cx="0" cy="0"/>
        </a:xfrm>
      </p:grpSpPr>
      <p:sp>
        <p:nvSpPr>
          <p:cNvPr id="76" name="Google Shape;76;p52"/>
          <p:cNvSpPr/>
          <p:nvPr/>
        </p:nvSpPr>
        <p:spPr>
          <a:xfrm>
            <a:off x="-1" y="0"/>
            <a:ext cx="2957765" cy="6858000"/>
          </a:xfrm>
          <a:prstGeom prst="rect">
            <a:avLst/>
          </a:prstGeom>
          <a:solidFill>
            <a:srgbClr val="FFF4C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grpSp>
        <p:nvGrpSpPr>
          <p:cNvPr id="77" name="Google Shape;77;p52"/>
          <p:cNvGrpSpPr/>
          <p:nvPr/>
        </p:nvGrpSpPr>
        <p:grpSpPr>
          <a:xfrm>
            <a:off x="1434001" y="1355050"/>
            <a:ext cx="2629818" cy="4270169"/>
            <a:chOff x="0" y="0"/>
            <a:chExt cx="2629817" cy="4270167"/>
          </a:xfrm>
        </p:grpSpPr>
        <p:sp>
          <p:nvSpPr>
            <p:cNvPr id="78" name="Google Shape;78;p52"/>
            <p:cNvSpPr/>
            <p:nvPr/>
          </p:nvSpPr>
          <p:spPr>
            <a:xfrm>
              <a:off x="284299" y="4078365"/>
              <a:ext cx="2345518" cy="191802"/>
            </a:xfrm>
            <a:prstGeom prst="rect">
              <a:avLst/>
            </a:prstGeom>
            <a:blipFill rotWithShape="1">
              <a:blip r:embed="rId2">
                <a:alphaModFix/>
              </a:blip>
              <a:stretch>
                <a:fillRect b="0" l="0" r="0" t="0"/>
              </a:stretch>
            </a:blip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79" name="Google Shape;79;p52"/>
            <p:cNvSpPr/>
            <p:nvPr/>
          </p:nvSpPr>
          <p:spPr>
            <a:xfrm>
              <a:off x="0" y="4088592"/>
              <a:ext cx="396332" cy="146808"/>
            </a:xfrm>
            <a:prstGeom prst="rect">
              <a:avLst/>
            </a:prstGeom>
            <a:blipFill rotWithShape="1">
              <a:blip r:embed="rId3">
                <a:alphaModFix/>
              </a:blip>
              <a:stretch>
                <a:fillRect b="0" l="0" r="0" t="0"/>
              </a:stretch>
            </a:blip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80" name="Google Shape;80;p52"/>
            <p:cNvSpPr/>
            <p:nvPr/>
          </p:nvSpPr>
          <p:spPr>
            <a:xfrm>
              <a:off x="323159" y="0"/>
              <a:ext cx="2075535" cy="4196531"/>
            </a:xfrm>
            <a:prstGeom prst="rect">
              <a:avLst/>
            </a:prstGeom>
            <a:blipFill rotWithShape="1">
              <a:blip r:embed="rId4">
                <a:alphaModFix/>
              </a:blip>
              <a:stretch>
                <a:fillRect b="0" l="0" r="0" t="0"/>
              </a:stretch>
            </a:blip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81" name="Google Shape;81;p52"/>
            <p:cNvSpPr/>
            <p:nvPr/>
          </p:nvSpPr>
          <p:spPr>
            <a:xfrm>
              <a:off x="347703" y="20453"/>
              <a:ext cx="2028493" cy="4145398"/>
            </a:xfrm>
            <a:custGeom>
              <a:rect b="b" l="l" r="r" t="t"/>
              <a:pathLst>
                <a:path extrusionOk="0" h="21600" w="21600">
                  <a:moveTo>
                    <a:pt x="21600" y="20158"/>
                  </a:moveTo>
                  <a:cubicBezTo>
                    <a:pt x="21600" y="20950"/>
                    <a:pt x="20273" y="21600"/>
                    <a:pt x="18595" y="21600"/>
                  </a:cubicBezTo>
                  <a:cubicBezTo>
                    <a:pt x="3035" y="21600"/>
                    <a:pt x="3035" y="21600"/>
                    <a:pt x="3035" y="21600"/>
                  </a:cubicBezTo>
                  <a:cubicBezTo>
                    <a:pt x="1357" y="21600"/>
                    <a:pt x="0" y="20950"/>
                    <a:pt x="0" y="20158"/>
                  </a:cubicBezTo>
                  <a:cubicBezTo>
                    <a:pt x="0" y="1442"/>
                    <a:pt x="0" y="1442"/>
                    <a:pt x="0" y="1442"/>
                  </a:cubicBezTo>
                  <a:cubicBezTo>
                    <a:pt x="0" y="650"/>
                    <a:pt x="1357" y="0"/>
                    <a:pt x="3035" y="0"/>
                  </a:cubicBezTo>
                  <a:cubicBezTo>
                    <a:pt x="18595" y="0"/>
                    <a:pt x="18595" y="0"/>
                    <a:pt x="18595" y="0"/>
                  </a:cubicBezTo>
                  <a:cubicBezTo>
                    <a:pt x="20243" y="0"/>
                    <a:pt x="21600" y="650"/>
                    <a:pt x="21600" y="1442"/>
                  </a:cubicBezTo>
                  <a:cubicBezTo>
                    <a:pt x="21600" y="20158"/>
                    <a:pt x="21600" y="20158"/>
                    <a:pt x="21600" y="20158"/>
                  </a:cubicBezTo>
                </a:path>
              </a:pathLst>
            </a:custGeom>
            <a:solidFill>
              <a:srgbClr val="ECECED"/>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82" name="Google Shape;82;p52"/>
            <p:cNvSpPr/>
            <p:nvPr/>
          </p:nvSpPr>
          <p:spPr>
            <a:xfrm>
              <a:off x="398836" y="529738"/>
              <a:ext cx="1930318" cy="3186143"/>
            </a:xfrm>
            <a:custGeom>
              <a:rect b="b" l="l" r="r" t="t"/>
              <a:pathLst>
                <a:path extrusionOk="0" h="21600" w="21600">
                  <a:moveTo>
                    <a:pt x="21600" y="21600"/>
                  </a:moveTo>
                  <a:lnTo>
                    <a:pt x="0" y="21600"/>
                  </a:lnTo>
                  <a:lnTo>
                    <a:pt x="0" y="19"/>
                  </a:lnTo>
                  <a:lnTo>
                    <a:pt x="21600" y="0"/>
                  </a:lnTo>
                  <a:lnTo>
                    <a:pt x="21600" y="21600"/>
                  </a:lnTo>
                </a:path>
              </a:pathLst>
            </a:custGeom>
            <a:solidFill>
              <a:srgbClr val="4E4E4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83" name="Google Shape;83;p52"/>
            <p:cNvSpPr/>
            <p:nvPr/>
          </p:nvSpPr>
          <p:spPr>
            <a:xfrm>
              <a:off x="1024703" y="269983"/>
              <a:ext cx="71132" cy="67049"/>
            </a:xfrm>
            <a:prstGeom prst="rect">
              <a:avLst/>
            </a:prstGeom>
            <a:blipFill rotWithShape="1">
              <a:blip r:embed="rId5">
                <a:alphaModFix/>
              </a:blip>
              <a:stretch>
                <a:fillRect b="0" l="0" r="0" t="0"/>
              </a:stretch>
            </a:blip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84" name="Google Shape;84;p52"/>
            <p:cNvSpPr/>
            <p:nvPr/>
          </p:nvSpPr>
          <p:spPr>
            <a:xfrm>
              <a:off x="1041067" y="284299"/>
              <a:ext cx="36383" cy="36383"/>
            </a:xfrm>
            <a:custGeom>
              <a:rect b="b" l="l" r="r" t="t"/>
              <a:pathLst>
                <a:path extrusionOk="0" h="21600" w="21600">
                  <a:moveTo>
                    <a:pt x="21600" y="10800"/>
                  </a:moveTo>
                  <a:cubicBezTo>
                    <a:pt x="21600" y="16971"/>
                    <a:pt x="16971" y="21600"/>
                    <a:pt x="10800" y="21600"/>
                  </a:cubicBezTo>
                  <a:cubicBezTo>
                    <a:pt x="4629" y="21600"/>
                    <a:pt x="0" y="16971"/>
                    <a:pt x="0" y="10800"/>
                  </a:cubicBezTo>
                  <a:cubicBezTo>
                    <a:pt x="0" y="4629"/>
                    <a:pt x="4629" y="0"/>
                    <a:pt x="10800" y="0"/>
                  </a:cubicBezTo>
                  <a:cubicBezTo>
                    <a:pt x="16971" y="0"/>
                    <a:pt x="21600" y="4629"/>
                    <a:pt x="21600" y="10800"/>
                  </a:cubicBezTo>
                </a:path>
              </a:pathLst>
            </a:custGeom>
            <a:solidFill>
              <a:srgbClr val="0A0B0B"/>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85" name="Google Shape;85;p52"/>
            <p:cNvSpPr/>
            <p:nvPr/>
          </p:nvSpPr>
          <p:spPr>
            <a:xfrm>
              <a:off x="1047203" y="290434"/>
              <a:ext cx="32277" cy="28209"/>
            </a:xfrm>
            <a:prstGeom prst="rect">
              <a:avLst/>
            </a:prstGeom>
            <a:blipFill rotWithShape="1">
              <a:blip r:embed="rId6">
                <a:alphaModFix/>
              </a:blip>
              <a:stretch>
                <a:fillRect b="0" l="0" r="0" t="0"/>
              </a:stretch>
            </a:blip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86" name="Google Shape;86;p52"/>
            <p:cNvSpPr/>
            <p:nvPr/>
          </p:nvSpPr>
          <p:spPr>
            <a:xfrm>
              <a:off x="1327040" y="284961"/>
              <a:ext cx="12701" cy="12701"/>
            </a:xfrm>
            <a:custGeom>
              <a:rect b="b" l="l" r="r" t="t"/>
              <a:pathLst>
                <a:path extrusionOk="0" h="21600" w="21600">
                  <a:moveTo>
                    <a:pt x="10800" y="3600"/>
                  </a:moveTo>
                  <a:lnTo>
                    <a:pt x="0" y="3600"/>
                  </a:lnTo>
                  <a:lnTo>
                    <a:pt x="0" y="0"/>
                  </a:lnTo>
                  <a:lnTo>
                    <a:pt x="10800" y="0"/>
                  </a:lnTo>
                  <a:lnTo>
                    <a:pt x="0" y="0"/>
                  </a:lnTo>
                  <a:lnTo>
                    <a:pt x="21600" y="0"/>
                  </a:lnTo>
                  <a:cubicBezTo>
                    <a:pt x="21600" y="3600"/>
                    <a:pt x="21600" y="10800"/>
                    <a:pt x="21600" y="3600"/>
                  </a:cubicBezTo>
                  <a:lnTo>
                    <a:pt x="21600" y="21600"/>
                  </a:lnTo>
                  <a:cubicBezTo>
                    <a:pt x="21600" y="3600"/>
                    <a:pt x="21600" y="0"/>
                    <a:pt x="21600" y="3600"/>
                  </a:cubicBezTo>
                  <a:lnTo>
                    <a:pt x="10800" y="3600"/>
                  </a:lnTo>
                </a:path>
              </a:pathLst>
            </a:custGeom>
            <a:solidFill>
              <a:srgbClr val="0000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87" name="Google Shape;87;p52"/>
            <p:cNvSpPr/>
            <p:nvPr/>
          </p:nvSpPr>
          <p:spPr>
            <a:xfrm>
              <a:off x="1227191" y="284299"/>
              <a:ext cx="339063" cy="36383"/>
            </a:xfrm>
            <a:prstGeom prst="rect">
              <a:avLst/>
            </a:prstGeom>
            <a:blipFill rotWithShape="1">
              <a:blip r:embed="rId7">
                <a:alphaModFix/>
              </a:blip>
              <a:stretch>
                <a:fillRect b="0" l="0" r="0" t="0"/>
              </a:stretch>
            </a:blip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88" name="Google Shape;88;p52"/>
            <p:cNvSpPr/>
            <p:nvPr/>
          </p:nvSpPr>
          <p:spPr>
            <a:xfrm>
              <a:off x="1216964" y="3767476"/>
              <a:ext cx="316564" cy="308383"/>
            </a:xfrm>
            <a:prstGeom prst="rect">
              <a:avLst/>
            </a:prstGeom>
            <a:blipFill rotWithShape="1">
              <a:blip r:embed="rId8">
                <a:alphaModFix/>
              </a:blip>
              <a:stretch>
                <a:fillRect b="0" l="0" r="0" t="0"/>
              </a:stretch>
            </a:blip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89" name="Google Shape;89;p52"/>
            <p:cNvSpPr/>
            <p:nvPr/>
          </p:nvSpPr>
          <p:spPr>
            <a:xfrm>
              <a:off x="1229236" y="3777702"/>
              <a:ext cx="294066" cy="285886"/>
            </a:xfrm>
            <a:custGeom>
              <a:rect b="b" l="l" r="r" t="t"/>
              <a:pathLst>
                <a:path extrusionOk="0" h="21600" w="21600">
                  <a:moveTo>
                    <a:pt x="21600" y="10817"/>
                  </a:moveTo>
                  <a:cubicBezTo>
                    <a:pt x="21600" y="16835"/>
                    <a:pt x="16766" y="21600"/>
                    <a:pt x="10918" y="21600"/>
                  </a:cubicBezTo>
                  <a:cubicBezTo>
                    <a:pt x="4868" y="21600"/>
                    <a:pt x="0" y="16835"/>
                    <a:pt x="0" y="10817"/>
                  </a:cubicBezTo>
                  <a:cubicBezTo>
                    <a:pt x="0" y="4974"/>
                    <a:pt x="4868" y="0"/>
                    <a:pt x="10918" y="0"/>
                  </a:cubicBezTo>
                  <a:cubicBezTo>
                    <a:pt x="16766" y="0"/>
                    <a:pt x="21600" y="4765"/>
                    <a:pt x="21600" y="10817"/>
                  </a:cubicBezTo>
                </a:path>
              </a:pathLst>
            </a:custGeom>
            <a:solidFill>
              <a:srgbClr val="CDCCC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90" name="Google Shape;90;p52"/>
            <p:cNvSpPr/>
            <p:nvPr/>
          </p:nvSpPr>
          <p:spPr>
            <a:xfrm>
              <a:off x="1378544" y="3922921"/>
              <a:ext cx="144760" cy="142714"/>
            </a:xfrm>
            <a:prstGeom prst="rect">
              <a:avLst/>
            </a:prstGeom>
            <a:blipFill rotWithShape="1">
              <a:blip r:embed="rId9">
                <a:alphaModFix/>
              </a:blip>
              <a:stretch>
                <a:fillRect b="0" l="0" r="0" t="0"/>
              </a:stretch>
            </a:blip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91" name="Google Shape;91;p52"/>
            <p:cNvSpPr/>
            <p:nvPr/>
          </p:nvSpPr>
          <p:spPr>
            <a:xfrm>
              <a:off x="1229236" y="3922921"/>
              <a:ext cx="294066" cy="142714"/>
            </a:xfrm>
            <a:prstGeom prst="rect">
              <a:avLst/>
            </a:prstGeom>
            <a:blipFill rotWithShape="1">
              <a:blip r:embed="rId10">
                <a:alphaModFix/>
              </a:blip>
              <a:stretch>
                <a:fillRect b="0" l="0" r="0" t="0"/>
              </a:stretch>
            </a:blip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grpSp>
      <p:sp>
        <p:nvSpPr>
          <p:cNvPr id="92" name="Google Shape;92;p52"/>
          <p:cNvSpPr/>
          <p:nvPr>
            <p:ph idx="2" type="pic"/>
          </p:nvPr>
        </p:nvSpPr>
        <p:spPr>
          <a:xfrm>
            <a:off x="1825978" y="1885715"/>
            <a:ext cx="1935942" cy="3185682"/>
          </a:xfrm>
          <a:prstGeom prst="rect">
            <a:avLst/>
          </a:prstGeom>
          <a:noFill/>
          <a:ln>
            <a:noFill/>
          </a:ln>
        </p:spPr>
      </p:sp>
      <p:sp>
        <p:nvSpPr>
          <p:cNvPr id="93" name="Google Shape;93;p52"/>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94" name="Shape 94"/>
        <p:cNvGrpSpPr/>
        <p:nvPr/>
      </p:nvGrpSpPr>
      <p:grpSpPr>
        <a:xfrm>
          <a:off x="0" y="0"/>
          <a:ext cx="0" cy="0"/>
          <a:chOff x="0" y="0"/>
          <a:chExt cx="0" cy="0"/>
        </a:xfrm>
      </p:grpSpPr>
      <p:sp>
        <p:nvSpPr>
          <p:cNvPr id="95" name="Google Shape;95;p53"/>
          <p:cNvSpPr/>
          <p:nvPr/>
        </p:nvSpPr>
        <p:spPr>
          <a:xfrm>
            <a:off x="8325563" y="0"/>
            <a:ext cx="3866437" cy="6858000"/>
          </a:xfrm>
          <a:prstGeom prst="rect">
            <a:avLst/>
          </a:prstGeom>
          <a:solidFill>
            <a:srgbClr val="FFF4C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grpSp>
        <p:nvGrpSpPr>
          <p:cNvPr id="96" name="Google Shape;96;p53"/>
          <p:cNvGrpSpPr/>
          <p:nvPr/>
        </p:nvGrpSpPr>
        <p:grpSpPr>
          <a:xfrm>
            <a:off x="6060626" y="2060408"/>
            <a:ext cx="5292902" cy="3046850"/>
            <a:chOff x="0" y="0"/>
            <a:chExt cx="5292901" cy="3046849"/>
          </a:xfrm>
        </p:grpSpPr>
        <p:sp>
          <p:nvSpPr>
            <p:cNvPr id="97" name="Google Shape;97;p53"/>
            <p:cNvSpPr/>
            <p:nvPr/>
          </p:nvSpPr>
          <p:spPr>
            <a:xfrm>
              <a:off x="0" y="2929197"/>
              <a:ext cx="2666054" cy="117652"/>
            </a:xfrm>
            <a:custGeom>
              <a:rect b="b" l="l" r="r" t="t"/>
              <a:pathLst>
                <a:path extrusionOk="0" h="21600" w="21600">
                  <a:moveTo>
                    <a:pt x="0" y="8862"/>
                  </a:moveTo>
                  <a:cubicBezTo>
                    <a:pt x="0" y="12738"/>
                    <a:pt x="732" y="21600"/>
                    <a:pt x="1904" y="21600"/>
                  </a:cubicBezTo>
                  <a:cubicBezTo>
                    <a:pt x="3075" y="21600"/>
                    <a:pt x="21600" y="21600"/>
                    <a:pt x="21600" y="21600"/>
                  </a:cubicBezTo>
                  <a:cubicBezTo>
                    <a:pt x="21600" y="0"/>
                    <a:pt x="21600" y="0"/>
                    <a:pt x="21600" y="0"/>
                  </a:cubicBezTo>
                  <a:cubicBezTo>
                    <a:pt x="0" y="0"/>
                    <a:pt x="0" y="0"/>
                    <a:pt x="0" y="0"/>
                  </a:cubicBezTo>
                  <a:lnTo>
                    <a:pt x="0" y="8862"/>
                  </a:lnTo>
                  <a:close/>
                </a:path>
              </a:pathLst>
            </a:custGeom>
            <a:solidFill>
              <a:srgbClr val="B3B4B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98" name="Google Shape;98;p53"/>
            <p:cNvSpPr/>
            <p:nvPr/>
          </p:nvSpPr>
          <p:spPr>
            <a:xfrm>
              <a:off x="2626845" y="2929197"/>
              <a:ext cx="2666054" cy="117652"/>
            </a:xfrm>
            <a:custGeom>
              <a:rect b="b" l="l" r="r" t="t"/>
              <a:pathLst>
                <a:path extrusionOk="0" h="21600" w="21600">
                  <a:moveTo>
                    <a:pt x="21600" y="8862"/>
                  </a:moveTo>
                  <a:cubicBezTo>
                    <a:pt x="21600" y="12738"/>
                    <a:pt x="20867" y="21600"/>
                    <a:pt x="19694" y="21600"/>
                  </a:cubicBezTo>
                  <a:cubicBezTo>
                    <a:pt x="18521" y="21600"/>
                    <a:pt x="0" y="21600"/>
                    <a:pt x="0" y="21600"/>
                  </a:cubicBezTo>
                  <a:cubicBezTo>
                    <a:pt x="0" y="0"/>
                    <a:pt x="0" y="0"/>
                    <a:pt x="0" y="0"/>
                  </a:cubicBezTo>
                  <a:cubicBezTo>
                    <a:pt x="21600" y="0"/>
                    <a:pt x="21600" y="0"/>
                    <a:pt x="21600" y="0"/>
                  </a:cubicBezTo>
                  <a:lnTo>
                    <a:pt x="21600" y="8862"/>
                  </a:lnTo>
                  <a:close/>
                </a:path>
              </a:pathLst>
            </a:custGeom>
            <a:solidFill>
              <a:srgbClr val="B3B4B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99" name="Google Shape;99;p53"/>
            <p:cNvSpPr/>
            <p:nvPr/>
          </p:nvSpPr>
          <p:spPr>
            <a:xfrm>
              <a:off x="521749" y="0"/>
              <a:ext cx="4288606" cy="2938248"/>
            </a:xfrm>
            <a:custGeom>
              <a:rect b="b" l="l" r="r" t="t"/>
              <a:pathLst>
                <a:path extrusionOk="0" h="21600" w="21600">
                  <a:moveTo>
                    <a:pt x="20917" y="0"/>
                  </a:moveTo>
                  <a:cubicBezTo>
                    <a:pt x="683" y="0"/>
                    <a:pt x="683" y="0"/>
                    <a:pt x="683" y="0"/>
                  </a:cubicBezTo>
                  <a:cubicBezTo>
                    <a:pt x="304" y="0"/>
                    <a:pt x="0" y="444"/>
                    <a:pt x="0" y="998"/>
                  </a:cubicBezTo>
                  <a:cubicBezTo>
                    <a:pt x="0" y="4834"/>
                    <a:pt x="0" y="4834"/>
                    <a:pt x="0" y="4834"/>
                  </a:cubicBezTo>
                  <a:cubicBezTo>
                    <a:pt x="0" y="20602"/>
                    <a:pt x="0" y="20602"/>
                    <a:pt x="0" y="20602"/>
                  </a:cubicBezTo>
                  <a:cubicBezTo>
                    <a:pt x="0" y="21156"/>
                    <a:pt x="304" y="21600"/>
                    <a:pt x="683" y="21600"/>
                  </a:cubicBezTo>
                  <a:cubicBezTo>
                    <a:pt x="20917" y="21600"/>
                    <a:pt x="20917" y="21600"/>
                    <a:pt x="20917" y="21600"/>
                  </a:cubicBezTo>
                  <a:cubicBezTo>
                    <a:pt x="21296" y="21600"/>
                    <a:pt x="21600" y="21156"/>
                    <a:pt x="21600" y="20602"/>
                  </a:cubicBezTo>
                  <a:cubicBezTo>
                    <a:pt x="21600" y="998"/>
                    <a:pt x="21600" y="998"/>
                    <a:pt x="21600" y="998"/>
                  </a:cubicBezTo>
                  <a:cubicBezTo>
                    <a:pt x="21600" y="444"/>
                    <a:pt x="21296" y="0"/>
                    <a:pt x="20917" y="0"/>
                  </a:cubicBezTo>
                  <a:close/>
                </a:path>
              </a:pathLst>
            </a:custGeom>
            <a:solidFill>
              <a:srgbClr val="D2D3D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100" name="Google Shape;100;p53"/>
            <p:cNvSpPr/>
            <p:nvPr/>
          </p:nvSpPr>
          <p:spPr>
            <a:xfrm>
              <a:off x="536830" y="15082"/>
              <a:ext cx="4261465" cy="2908083"/>
            </a:xfrm>
            <a:custGeom>
              <a:rect b="b" l="l" r="r" t="t"/>
              <a:pathLst>
                <a:path extrusionOk="0" h="21600" w="21600">
                  <a:moveTo>
                    <a:pt x="611" y="21600"/>
                  </a:moveTo>
                  <a:cubicBezTo>
                    <a:pt x="275" y="21600"/>
                    <a:pt x="0" y="21197"/>
                    <a:pt x="0" y="20704"/>
                  </a:cubicBezTo>
                  <a:cubicBezTo>
                    <a:pt x="0" y="896"/>
                    <a:pt x="0" y="896"/>
                    <a:pt x="0" y="896"/>
                  </a:cubicBezTo>
                  <a:cubicBezTo>
                    <a:pt x="0" y="403"/>
                    <a:pt x="275" y="0"/>
                    <a:pt x="611" y="0"/>
                  </a:cubicBezTo>
                  <a:cubicBezTo>
                    <a:pt x="20974" y="0"/>
                    <a:pt x="20974" y="0"/>
                    <a:pt x="20974" y="0"/>
                  </a:cubicBezTo>
                  <a:cubicBezTo>
                    <a:pt x="21325" y="0"/>
                    <a:pt x="21600" y="403"/>
                    <a:pt x="21600" y="896"/>
                  </a:cubicBezTo>
                  <a:cubicBezTo>
                    <a:pt x="21600" y="20704"/>
                    <a:pt x="21600" y="20704"/>
                    <a:pt x="21600" y="20704"/>
                  </a:cubicBezTo>
                  <a:cubicBezTo>
                    <a:pt x="21600" y="21197"/>
                    <a:pt x="21325" y="21600"/>
                    <a:pt x="20974" y="21600"/>
                  </a:cubicBezTo>
                  <a:lnTo>
                    <a:pt x="611" y="21600"/>
                  </a:lnTo>
                  <a:close/>
                </a:path>
              </a:pathLst>
            </a:custGeom>
            <a:solidFill>
              <a:srgbClr val="D9D9D9"/>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101" name="Google Shape;101;p53"/>
            <p:cNvSpPr/>
            <p:nvPr/>
          </p:nvSpPr>
          <p:spPr>
            <a:xfrm>
              <a:off x="0" y="2880929"/>
              <a:ext cx="5292901" cy="96534"/>
            </a:xfrm>
            <a:prstGeom prst="rect">
              <a:avLst/>
            </a:prstGeom>
            <a:solidFill>
              <a:srgbClr val="F2F2F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102" name="Google Shape;102;p53"/>
            <p:cNvSpPr/>
            <p:nvPr/>
          </p:nvSpPr>
          <p:spPr>
            <a:xfrm>
              <a:off x="2264937" y="2880929"/>
              <a:ext cx="760007" cy="54301"/>
            </a:xfrm>
            <a:custGeom>
              <a:rect b="b" l="l" r="r" t="t"/>
              <a:pathLst>
                <a:path extrusionOk="0" h="21600" w="21600">
                  <a:moveTo>
                    <a:pt x="0" y="0"/>
                  </a:moveTo>
                  <a:cubicBezTo>
                    <a:pt x="171" y="12000"/>
                    <a:pt x="943" y="21600"/>
                    <a:pt x="1886" y="21600"/>
                  </a:cubicBezTo>
                  <a:cubicBezTo>
                    <a:pt x="19714" y="21600"/>
                    <a:pt x="19714" y="21600"/>
                    <a:pt x="19714" y="21600"/>
                  </a:cubicBezTo>
                  <a:cubicBezTo>
                    <a:pt x="20657" y="21600"/>
                    <a:pt x="21429" y="12000"/>
                    <a:pt x="21600" y="0"/>
                  </a:cubicBezTo>
                  <a:lnTo>
                    <a:pt x="0" y="0"/>
                  </a:lnTo>
                  <a:close/>
                </a:path>
              </a:pathLst>
            </a:custGeom>
            <a:solidFill>
              <a:srgbClr val="B3B4B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103" name="Google Shape;103;p53"/>
            <p:cNvSpPr/>
            <p:nvPr/>
          </p:nvSpPr>
          <p:spPr>
            <a:xfrm>
              <a:off x="678576" y="199100"/>
              <a:ext cx="3977970" cy="2512898"/>
            </a:xfrm>
            <a:prstGeom prst="rect">
              <a:avLst/>
            </a:prstGeom>
            <a:solidFill>
              <a:srgbClr val="F2F2F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104" name="Google Shape;104;p53"/>
            <p:cNvSpPr/>
            <p:nvPr/>
          </p:nvSpPr>
          <p:spPr>
            <a:xfrm>
              <a:off x="2641926" y="93516"/>
              <a:ext cx="45241" cy="45253"/>
            </a:xfrm>
            <a:prstGeom prst="ellipse">
              <a:avLst/>
            </a:prstGeom>
            <a:solidFill>
              <a:srgbClr val="2C2C2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105" name="Google Shape;105;p53"/>
            <p:cNvSpPr/>
            <p:nvPr/>
          </p:nvSpPr>
          <p:spPr>
            <a:xfrm>
              <a:off x="2641926" y="90500"/>
              <a:ext cx="45241" cy="42235"/>
            </a:xfrm>
            <a:prstGeom prst="ellipse">
              <a:avLst/>
            </a:prstGeom>
            <a:solidFill>
              <a:srgbClr val="0A0A0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106" name="Google Shape;106;p53"/>
            <p:cNvSpPr/>
            <p:nvPr/>
          </p:nvSpPr>
          <p:spPr>
            <a:xfrm>
              <a:off x="2650972" y="96533"/>
              <a:ext cx="27145" cy="30167"/>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107" name="Google Shape;107;p53"/>
            <p:cNvSpPr/>
            <p:nvPr/>
          </p:nvSpPr>
          <p:spPr>
            <a:xfrm>
              <a:off x="2657004" y="105583"/>
              <a:ext cx="15081" cy="15085"/>
            </a:xfrm>
            <a:prstGeom prst="ellipse">
              <a:avLst/>
            </a:prstGeom>
            <a:solidFill>
              <a:srgbClr val="2C99B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108" name="Google Shape;108;p53"/>
            <p:cNvSpPr/>
            <p:nvPr/>
          </p:nvSpPr>
          <p:spPr>
            <a:xfrm>
              <a:off x="2658194" y="105267"/>
              <a:ext cx="12701" cy="12701"/>
            </a:xfrm>
            <a:custGeom>
              <a:rect b="b" l="l" r="r" t="t"/>
              <a:pathLst>
                <a:path extrusionOk="0" h="21600" w="21600">
                  <a:moveTo>
                    <a:pt x="21600" y="10800"/>
                  </a:moveTo>
                  <a:lnTo>
                    <a:pt x="21600" y="21600"/>
                  </a:lnTo>
                  <a:lnTo>
                    <a:pt x="0" y="10800"/>
                  </a:lnTo>
                  <a:lnTo>
                    <a:pt x="21600" y="0"/>
                  </a:lnTo>
                  <a:lnTo>
                    <a:pt x="21600" y="10800"/>
                  </a:ln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grpSp>
      <p:sp>
        <p:nvSpPr>
          <p:cNvPr id="109" name="Google Shape;109;p53"/>
          <p:cNvSpPr/>
          <p:nvPr>
            <p:ph idx="2" type="pic"/>
          </p:nvPr>
        </p:nvSpPr>
        <p:spPr>
          <a:xfrm>
            <a:off x="6739370" y="2253475"/>
            <a:ext cx="3979006" cy="2518932"/>
          </a:xfrm>
          <a:prstGeom prst="rect">
            <a:avLst/>
          </a:prstGeom>
          <a:noFill/>
          <a:ln>
            <a:noFill/>
          </a:ln>
        </p:spPr>
      </p:sp>
      <p:sp>
        <p:nvSpPr>
          <p:cNvPr id="110" name="Google Shape;110;p53"/>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p:cSld name="节标题">
    <p:spTree>
      <p:nvGrpSpPr>
        <p:cNvPr id="12"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type="tx">
  <p:cSld name="TITLE_AND_BODY">
    <p:spTree>
      <p:nvGrpSpPr>
        <p:cNvPr id="115" name="Shape 115"/>
        <p:cNvGrpSpPr/>
        <p:nvPr/>
      </p:nvGrpSpPr>
      <p:grpSpPr>
        <a:xfrm>
          <a:off x="0" y="0"/>
          <a:ext cx="0" cy="0"/>
          <a:chOff x="0" y="0"/>
          <a:chExt cx="0" cy="0"/>
        </a:xfrm>
      </p:grpSpPr>
      <p:sp>
        <p:nvSpPr>
          <p:cNvPr id="116" name="Google Shape;116;g119cf418cc9_2_4"/>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7" name="Shape 117"/>
        <p:cNvGrpSpPr/>
        <p:nvPr/>
      </p:nvGrpSpPr>
      <p:grpSpPr>
        <a:xfrm>
          <a:off x="0" y="0"/>
          <a:ext cx="0" cy="0"/>
          <a:chOff x="0" y="0"/>
          <a:chExt cx="0" cy="0"/>
        </a:xfrm>
      </p:grpSpPr>
      <p:sp>
        <p:nvSpPr>
          <p:cNvPr id="118" name="Google Shape;118;p12"/>
          <p:cNvSpPr txBox="1"/>
          <p:nvPr>
            <p:ph type="title"/>
          </p:nvPr>
        </p:nvSpPr>
        <p:spPr>
          <a:xfrm>
            <a:off x="609600" y="92074"/>
            <a:ext cx="10972800" cy="1508126"/>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SzPts val="4400"/>
              <a:buNone/>
              <a:defRPr/>
            </a:lvl1pPr>
            <a:lvl2pPr lvl="1" algn="l">
              <a:lnSpc>
                <a:spcPct val="90000"/>
              </a:lnSpc>
              <a:spcBef>
                <a:spcPts val="0"/>
              </a:spcBef>
              <a:spcAft>
                <a:spcPts val="0"/>
              </a:spcAft>
              <a:buSzPts val="4400"/>
              <a:buNone/>
              <a:defRPr/>
            </a:lvl2pPr>
            <a:lvl3pPr lvl="2" algn="l">
              <a:lnSpc>
                <a:spcPct val="90000"/>
              </a:lnSpc>
              <a:spcBef>
                <a:spcPts val="0"/>
              </a:spcBef>
              <a:spcAft>
                <a:spcPts val="0"/>
              </a:spcAft>
              <a:buSzPts val="4400"/>
              <a:buNone/>
              <a:defRPr/>
            </a:lvl3pPr>
            <a:lvl4pPr lvl="3" algn="l">
              <a:lnSpc>
                <a:spcPct val="90000"/>
              </a:lnSpc>
              <a:spcBef>
                <a:spcPts val="0"/>
              </a:spcBef>
              <a:spcAft>
                <a:spcPts val="0"/>
              </a:spcAft>
              <a:buSzPts val="4400"/>
              <a:buNone/>
              <a:defRPr/>
            </a:lvl4pPr>
            <a:lvl5pPr lvl="4" algn="l">
              <a:lnSpc>
                <a:spcPct val="90000"/>
              </a:lnSpc>
              <a:spcBef>
                <a:spcPts val="0"/>
              </a:spcBef>
              <a:spcAft>
                <a:spcPts val="0"/>
              </a:spcAft>
              <a:buSzPts val="4400"/>
              <a:buNone/>
              <a:defRPr/>
            </a:lvl5pPr>
            <a:lvl6pPr lvl="5" algn="l">
              <a:lnSpc>
                <a:spcPct val="90000"/>
              </a:lnSpc>
              <a:spcBef>
                <a:spcPts val="0"/>
              </a:spcBef>
              <a:spcAft>
                <a:spcPts val="0"/>
              </a:spcAft>
              <a:buSzPts val="4400"/>
              <a:buNone/>
              <a:defRPr/>
            </a:lvl6pPr>
            <a:lvl7pPr lvl="6" algn="l">
              <a:lnSpc>
                <a:spcPct val="90000"/>
              </a:lnSpc>
              <a:spcBef>
                <a:spcPts val="0"/>
              </a:spcBef>
              <a:spcAft>
                <a:spcPts val="0"/>
              </a:spcAft>
              <a:buSzPts val="4400"/>
              <a:buNone/>
              <a:defRPr/>
            </a:lvl7pPr>
            <a:lvl8pPr lvl="7" algn="l">
              <a:lnSpc>
                <a:spcPct val="90000"/>
              </a:lnSpc>
              <a:spcBef>
                <a:spcPts val="0"/>
              </a:spcBef>
              <a:spcAft>
                <a:spcPts val="0"/>
              </a:spcAft>
              <a:buSzPts val="4400"/>
              <a:buNone/>
              <a:defRPr/>
            </a:lvl8pPr>
            <a:lvl9pPr lvl="8" algn="l">
              <a:lnSpc>
                <a:spcPct val="90000"/>
              </a:lnSpc>
              <a:spcBef>
                <a:spcPts val="0"/>
              </a:spcBef>
              <a:spcAft>
                <a:spcPts val="0"/>
              </a:spcAft>
              <a:buSzPts val="4400"/>
              <a:buNone/>
              <a:defRPr/>
            </a:lvl9pPr>
          </a:lstStyle>
          <a:p/>
        </p:txBody>
      </p:sp>
      <p:sp>
        <p:nvSpPr>
          <p:cNvPr id="119" name="Google Shape;119;p12"/>
          <p:cNvSpPr txBox="1"/>
          <p:nvPr>
            <p:ph idx="1" type="body"/>
          </p:nvPr>
        </p:nvSpPr>
        <p:spPr>
          <a:xfrm>
            <a:off x="609600" y="1600200"/>
            <a:ext cx="10972800" cy="5257800"/>
          </a:xfrm>
          <a:prstGeom prst="rect">
            <a:avLst/>
          </a:prstGeom>
          <a:noFill/>
          <a:ln>
            <a:noFill/>
          </a:ln>
        </p:spPr>
        <p:txBody>
          <a:bodyPr anchorCtr="0" anchor="t" bIns="45700" lIns="45700" spcFirstLastPara="1" rIns="45700" wrap="square" tIns="45700">
            <a:no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120" name="Google Shape;120;p1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1" name="Google Shape;121;p1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2" name="Google Shape;122;p12"/>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a:lvl1pPr>
            <a:lvl2pPr indent="0" lvl="1" marL="0" marR="0" algn="r">
              <a:lnSpc>
                <a:spcPct val="100000"/>
              </a:lnSpc>
              <a:spcBef>
                <a:spcPts val="0"/>
              </a:spcBef>
              <a:spcAft>
                <a:spcPts val="0"/>
              </a:spcAft>
              <a:buClr>
                <a:srgbClr val="000000"/>
              </a:buClr>
              <a:buSzPts val="1200"/>
              <a:buFont typeface="Trebuchet MS"/>
              <a:buNone/>
              <a:defRPr/>
            </a:lvl2pPr>
            <a:lvl3pPr indent="0" lvl="2" marL="0" marR="0" algn="r">
              <a:lnSpc>
                <a:spcPct val="100000"/>
              </a:lnSpc>
              <a:spcBef>
                <a:spcPts val="0"/>
              </a:spcBef>
              <a:spcAft>
                <a:spcPts val="0"/>
              </a:spcAft>
              <a:buClr>
                <a:srgbClr val="000000"/>
              </a:buClr>
              <a:buSzPts val="1200"/>
              <a:buFont typeface="Trebuchet MS"/>
              <a:buNone/>
              <a:defRPr/>
            </a:lvl3pPr>
            <a:lvl4pPr indent="0" lvl="3" marL="0" marR="0" algn="r">
              <a:lnSpc>
                <a:spcPct val="100000"/>
              </a:lnSpc>
              <a:spcBef>
                <a:spcPts val="0"/>
              </a:spcBef>
              <a:spcAft>
                <a:spcPts val="0"/>
              </a:spcAft>
              <a:buClr>
                <a:srgbClr val="000000"/>
              </a:buClr>
              <a:buSzPts val="1200"/>
              <a:buFont typeface="Trebuchet MS"/>
              <a:buNone/>
              <a:defRPr/>
            </a:lvl4pPr>
            <a:lvl5pPr indent="0" lvl="4" marL="0" marR="0" algn="r">
              <a:lnSpc>
                <a:spcPct val="100000"/>
              </a:lnSpc>
              <a:spcBef>
                <a:spcPts val="0"/>
              </a:spcBef>
              <a:spcAft>
                <a:spcPts val="0"/>
              </a:spcAft>
              <a:buClr>
                <a:srgbClr val="000000"/>
              </a:buClr>
              <a:buSzPts val="1200"/>
              <a:buFont typeface="Trebuchet MS"/>
              <a:buNone/>
              <a:defRPr/>
            </a:lvl5pPr>
            <a:lvl6pPr indent="0" lvl="5" marL="0" marR="0" algn="r">
              <a:lnSpc>
                <a:spcPct val="100000"/>
              </a:lnSpc>
              <a:spcBef>
                <a:spcPts val="0"/>
              </a:spcBef>
              <a:spcAft>
                <a:spcPts val="0"/>
              </a:spcAft>
              <a:buClr>
                <a:srgbClr val="000000"/>
              </a:buClr>
              <a:buSzPts val="1200"/>
              <a:buFont typeface="Trebuchet MS"/>
              <a:buNone/>
              <a:defRPr/>
            </a:lvl6pPr>
            <a:lvl7pPr indent="0" lvl="6" marL="0" marR="0" algn="r">
              <a:lnSpc>
                <a:spcPct val="100000"/>
              </a:lnSpc>
              <a:spcBef>
                <a:spcPts val="0"/>
              </a:spcBef>
              <a:spcAft>
                <a:spcPts val="0"/>
              </a:spcAft>
              <a:buClr>
                <a:srgbClr val="000000"/>
              </a:buClr>
              <a:buSzPts val="1200"/>
              <a:buFont typeface="Trebuchet MS"/>
              <a:buNone/>
              <a:defRPr/>
            </a:lvl7pPr>
            <a:lvl8pPr indent="0" lvl="7" marL="0" marR="0" algn="r">
              <a:lnSpc>
                <a:spcPct val="100000"/>
              </a:lnSpc>
              <a:spcBef>
                <a:spcPts val="0"/>
              </a:spcBef>
              <a:spcAft>
                <a:spcPts val="0"/>
              </a:spcAft>
              <a:buClr>
                <a:srgbClr val="000000"/>
              </a:buClr>
              <a:buSzPts val="1200"/>
              <a:buFont typeface="Trebuchet MS"/>
              <a:buNone/>
              <a:defRPr/>
            </a:lvl8pPr>
            <a:lvl9pPr indent="0" lvl="8" marL="0" marR="0" algn="r">
              <a:lnSpc>
                <a:spcPct val="100000"/>
              </a:lnSpc>
              <a:spcBef>
                <a:spcPts val="0"/>
              </a:spcBef>
              <a:spcAft>
                <a:spcPts val="0"/>
              </a:spcAft>
              <a:buClr>
                <a:srgbClr val="000000"/>
              </a:buClr>
              <a:buSzPts val="1200"/>
              <a:buFont typeface="Trebuchet MS"/>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type="tx">
  <p:cSld name="TITLE_AND_BODY">
    <p:spTree>
      <p:nvGrpSpPr>
        <p:cNvPr id="127" name="Shape 127"/>
        <p:cNvGrpSpPr/>
        <p:nvPr/>
      </p:nvGrpSpPr>
      <p:grpSpPr>
        <a:xfrm>
          <a:off x="0" y="0"/>
          <a:ext cx="0" cy="0"/>
          <a:chOff x="0" y="0"/>
          <a:chExt cx="0" cy="0"/>
        </a:xfrm>
      </p:grpSpPr>
      <p:sp>
        <p:nvSpPr>
          <p:cNvPr id="128" name="Google Shape;128;g119db0e5020_7_4"/>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9" name="Shape 129"/>
        <p:cNvGrpSpPr/>
        <p:nvPr/>
      </p:nvGrpSpPr>
      <p:grpSpPr>
        <a:xfrm>
          <a:off x="0" y="0"/>
          <a:ext cx="0" cy="0"/>
          <a:chOff x="0" y="0"/>
          <a:chExt cx="0" cy="0"/>
        </a:xfrm>
      </p:grpSpPr>
      <p:sp>
        <p:nvSpPr>
          <p:cNvPr id="130" name="Google Shape;130;g119db0e5020_7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90000"/>
              </a:lnSpc>
              <a:spcBef>
                <a:spcPts val="0"/>
              </a:spcBef>
              <a:spcAft>
                <a:spcPts val="0"/>
              </a:spcAft>
              <a:buSzPts val="4400"/>
              <a:buNone/>
              <a:defRPr/>
            </a:lvl2pPr>
            <a:lvl3pPr lvl="2" algn="l">
              <a:lnSpc>
                <a:spcPct val="90000"/>
              </a:lnSpc>
              <a:spcBef>
                <a:spcPts val="0"/>
              </a:spcBef>
              <a:spcAft>
                <a:spcPts val="0"/>
              </a:spcAft>
              <a:buSzPts val="4400"/>
              <a:buNone/>
              <a:defRPr/>
            </a:lvl3pPr>
            <a:lvl4pPr lvl="3" algn="l">
              <a:lnSpc>
                <a:spcPct val="90000"/>
              </a:lnSpc>
              <a:spcBef>
                <a:spcPts val="0"/>
              </a:spcBef>
              <a:spcAft>
                <a:spcPts val="0"/>
              </a:spcAft>
              <a:buSzPts val="4400"/>
              <a:buNone/>
              <a:defRPr/>
            </a:lvl4pPr>
            <a:lvl5pPr lvl="4" algn="l">
              <a:lnSpc>
                <a:spcPct val="90000"/>
              </a:lnSpc>
              <a:spcBef>
                <a:spcPts val="0"/>
              </a:spcBef>
              <a:spcAft>
                <a:spcPts val="0"/>
              </a:spcAft>
              <a:buSzPts val="4400"/>
              <a:buNone/>
              <a:defRPr/>
            </a:lvl5pPr>
            <a:lvl6pPr lvl="5" algn="l">
              <a:lnSpc>
                <a:spcPct val="90000"/>
              </a:lnSpc>
              <a:spcBef>
                <a:spcPts val="0"/>
              </a:spcBef>
              <a:spcAft>
                <a:spcPts val="0"/>
              </a:spcAft>
              <a:buSzPts val="4400"/>
              <a:buNone/>
              <a:defRPr/>
            </a:lvl6pPr>
            <a:lvl7pPr lvl="6" algn="l">
              <a:lnSpc>
                <a:spcPct val="90000"/>
              </a:lnSpc>
              <a:spcBef>
                <a:spcPts val="0"/>
              </a:spcBef>
              <a:spcAft>
                <a:spcPts val="0"/>
              </a:spcAft>
              <a:buSzPts val="4400"/>
              <a:buNone/>
              <a:defRPr/>
            </a:lvl7pPr>
            <a:lvl8pPr lvl="7" algn="l">
              <a:lnSpc>
                <a:spcPct val="90000"/>
              </a:lnSpc>
              <a:spcBef>
                <a:spcPts val="0"/>
              </a:spcBef>
              <a:spcAft>
                <a:spcPts val="0"/>
              </a:spcAft>
              <a:buSzPts val="4400"/>
              <a:buNone/>
              <a:defRPr/>
            </a:lvl8pPr>
            <a:lvl9pPr lvl="8" algn="l">
              <a:lnSpc>
                <a:spcPct val="90000"/>
              </a:lnSpc>
              <a:spcBef>
                <a:spcPts val="0"/>
              </a:spcBef>
              <a:spcAft>
                <a:spcPts val="0"/>
              </a:spcAft>
              <a:buSzPts val="4400"/>
              <a:buNone/>
              <a:defRPr/>
            </a:lvl9pPr>
          </a:lstStyle>
          <a:p/>
        </p:txBody>
      </p:sp>
      <p:sp>
        <p:nvSpPr>
          <p:cNvPr id="131" name="Google Shape;131;g119db0e5020_7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g119db0e5020_7_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 name="Google Shape;133;g119db0e5020_7_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 name="Google Shape;134;g119db0e5020_7_6"/>
          <p:cNvSpPr txBox="1"/>
          <p:nvPr>
            <p:ph idx="12" type="sldNum"/>
          </p:nvPr>
        </p:nvSpPr>
        <p:spPr>
          <a:xfrm>
            <a:off x="8610600" y="6356350"/>
            <a:ext cx="2743200" cy="2769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3" name="Shape 13"/>
        <p:cNvGrpSpPr/>
        <p:nvPr/>
      </p:nvGrpSpPr>
      <p:grpSpPr>
        <a:xfrm>
          <a:off x="0" y="0"/>
          <a:ext cx="0" cy="0"/>
          <a:chOff x="0" y="0"/>
          <a:chExt cx="0" cy="0"/>
        </a:xfrm>
      </p:grpSpPr>
      <p:sp>
        <p:nvSpPr>
          <p:cNvPr id="14" name="Google Shape;14;p40"/>
          <p:cNvSpPr/>
          <p:nvPr/>
        </p:nvSpPr>
        <p:spPr>
          <a:xfrm>
            <a:off x="-1" y="0"/>
            <a:ext cx="3000778" cy="6858000"/>
          </a:xfrm>
          <a:prstGeom prst="rect">
            <a:avLst/>
          </a:prstGeom>
          <a:solidFill>
            <a:srgbClr val="FFF4C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15" name="Google Shape;15;p40"/>
          <p:cNvSpPr/>
          <p:nvPr>
            <p:ph idx="2" type="pic"/>
          </p:nvPr>
        </p:nvSpPr>
        <p:spPr>
          <a:xfrm>
            <a:off x="1028700" y="1617559"/>
            <a:ext cx="3920762" cy="3920762"/>
          </a:xfrm>
          <a:prstGeom prst="rect">
            <a:avLst/>
          </a:prstGeom>
          <a:noFill/>
          <a:ln>
            <a:noFill/>
          </a:ln>
        </p:spPr>
      </p:sp>
      <p:sp>
        <p:nvSpPr>
          <p:cNvPr id="16" name="Google Shape;16;p40"/>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17" name="Shape 17"/>
        <p:cNvGrpSpPr/>
        <p:nvPr/>
      </p:nvGrpSpPr>
      <p:grpSpPr>
        <a:xfrm>
          <a:off x="0" y="0"/>
          <a:ext cx="0" cy="0"/>
          <a:chOff x="0" y="0"/>
          <a:chExt cx="0" cy="0"/>
        </a:xfrm>
      </p:grpSpPr>
      <p:sp>
        <p:nvSpPr>
          <p:cNvPr id="18" name="Google Shape;18;p41"/>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g119c3a00f48_1_10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90000"/>
              </a:lnSpc>
              <a:spcBef>
                <a:spcPts val="0"/>
              </a:spcBef>
              <a:spcAft>
                <a:spcPts val="0"/>
              </a:spcAft>
              <a:buSzPts val="4400"/>
              <a:buNone/>
              <a:defRPr/>
            </a:lvl2pPr>
            <a:lvl3pPr lvl="2" algn="l">
              <a:lnSpc>
                <a:spcPct val="90000"/>
              </a:lnSpc>
              <a:spcBef>
                <a:spcPts val="0"/>
              </a:spcBef>
              <a:spcAft>
                <a:spcPts val="0"/>
              </a:spcAft>
              <a:buSzPts val="4400"/>
              <a:buNone/>
              <a:defRPr/>
            </a:lvl3pPr>
            <a:lvl4pPr lvl="3" algn="l">
              <a:lnSpc>
                <a:spcPct val="90000"/>
              </a:lnSpc>
              <a:spcBef>
                <a:spcPts val="0"/>
              </a:spcBef>
              <a:spcAft>
                <a:spcPts val="0"/>
              </a:spcAft>
              <a:buSzPts val="4400"/>
              <a:buNone/>
              <a:defRPr/>
            </a:lvl4pPr>
            <a:lvl5pPr lvl="4" algn="l">
              <a:lnSpc>
                <a:spcPct val="90000"/>
              </a:lnSpc>
              <a:spcBef>
                <a:spcPts val="0"/>
              </a:spcBef>
              <a:spcAft>
                <a:spcPts val="0"/>
              </a:spcAft>
              <a:buSzPts val="4400"/>
              <a:buNone/>
              <a:defRPr/>
            </a:lvl5pPr>
            <a:lvl6pPr lvl="5" algn="l">
              <a:lnSpc>
                <a:spcPct val="90000"/>
              </a:lnSpc>
              <a:spcBef>
                <a:spcPts val="0"/>
              </a:spcBef>
              <a:spcAft>
                <a:spcPts val="0"/>
              </a:spcAft>
              <a:buSzPts val="4400"/>
              <a:buNone/>
              <a:defRPr/>
            </a:lvl6pPr>
            <a:lvl7pPr lvl="6" algn="l">
              <a:lnSpc>
                <a:spcPct val="90000"/>
              </a:lnSpc>
              <a:spcBef>
                <a:spcPts val="0"/>
              </a:spcBef>
              <a:spcAft>
                <a:spcPts val="0"/>
              </a:spcAft>
              <a:buSzPts val="4400"/>
              <a:buNone/>
              <a:defRPr/>
            </a:lvl7pPr>
            <a:lvl8pPr lvl="7" algn="l">
              <a:lnSpc>
                <a:spcPct val="90000"/>
              </a:lnSpc>
              <a:spcBef>
                <a:spcPts val="0"/>
              </a:spcBef>
              <a:spcAft>
                <a:spcPts val="0"/>
              </a:spcAft>
              <a:buSzPts val="4400"/>
              <a:buNone/>
              <a:defRPr/>
            </a:lvl8pPr>
            <a:lvl9pPr lvl="8" algn="l">
              <a:lnSpc>
                <a:spcPct val="90000"/>
              </a:lnSpc>
              <a:spcBef>
                <a:spcPts val="0"/>
              </a:spcBef>
              <a:spcAft>
                <a:spcPts val="0"/>
              </a:spcAft>
              <a:buSzPts val="4400"/>
              <a:buNone/>
              <a:defRPr/>
            </a:lvl9pPr>
          </a:lstStyle>
          <a:p/>
        </p:txBody>
      </p:sp>
      <p:sp>
        <p:nvSpPr>
          <p:cNvPr id="21" name="Google Shape;21;g119c3a00f48_1_1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g119c3a00f48_1_10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g119c3a00f48_1_10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g119c3a00f48_1_103"/>
          <p:cNvSpPr txBox="1"/>
          <p:nvPr>
            <p:ph idx="12" type="sldNum"/>
          </p:nvPr>
        </p:nvSpPr>
        <p:spPr>
          <a:xfrm>
            <a:off x="8610600" y="6356350"/>
            <a:ext cx="2743200" cy="2769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25" name="Shape 25"/>
        <p:cNvGrpSpPr/>
        <p:nvPr/>
      </p:nvGrpSpPr>
      <p:grpSpPr>
        <a:xfrm>
          <a:off x="0" y="0"/>
          <a:ext cx="0" cy="0"/>
          <a:chOff x="0" y="0"/>
          <a:chExt cx="0" cy="0"/>
        </a:xfrm>
      </p:grpSpPr>
      <p:sp>
        <p:nvSpPr>
          <p:cNvPr id="26" name="Google Shape;26;p13"/>
          <p:cNvSpPr txBox="1"/>
          <p:nvPr>
            <p:ph type="title"/>
          </p:nvPr>
        </p:nvSpPr>
        <p:spPr>
          <a:xfrm>
            <a:off x="503072" y="442577"/>
            <a:ext cx="11104734" cy="36933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7" name="Google Shape;27;p13"/>
          <p:cNvSpPr txBox="1"/>
          <p:nvPr>
            <p:ph idx="12" type="sldNum"/>
          </p:nvPr>
        </p:nvSpPr>
        <p:spPr>
          <a:xfrm>
            <a:off x="11664692" y="6385812"/>
            <a:ext cx="546044" cy="40049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E467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E467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E467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E467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E467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E467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E467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E467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E467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g119c3a00f48_1_10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90000"/>
              </a:lnSpc>
              <a:spcBef>
                <a:spcPts val="0"/>
              </a:spcBef>
              <a:spcAft>
                <a:spcPts val="0"/>
              </a:spcAft>
              <a:buSzPts val="4400"/>
              <a:buNone/>
              <a:defRPr/>
            </a:lvl2pPr>
            <a:lvl3pPr lvl="2" algn="l">
              <a:lnSpc>
                <a:spcPct val="90000"/>
              </a:lnSpc>
              <a:spcBef>
                <a:spcPts val="0"/>
              </a:spcBef>
              <a:spcAft>
                <a:spcPts val="0"/>
              </a:spcAft>
              <a:buSzPts val="4400"/>
              <a:buNone/>
              <a:defRPr/>
            </a:lvl3pPr>
            <a:lvl4pPr lvl="3" algn="l">
              <a:lnSpc>
                <a:spcPct val="90000"/>
              </a:lnSpc>
              <a:spcBef>
                <a:spcPts val="0"/>
              </a:spcBef>
              <a:spcAft>
                <a:spcPts val="0"/>
              </a:spcAft>
              <a:buSzPts val="4400"/>
              <a:buNone/>
              <a:defRPr/>
            </a:lvl4pPr>
            <a:lvl5pPr lvl="4" algn="l">
              <a:lnSpc>
                <a:spcPct val="90000"/>
              </a:lnSpc>
              <a:spcBef>
                <a:spcPts val="0"/>
              </a:spcBef>
              <a:spcAft>
                <a:spcPts val="0"/>
              </a:spcAft>
              <a:buSzPts val="4400"/>
              <a:buNone/>
              <a:defRPr/>
            </a:lvl5pPr>
            <a:lvl6pPr lvl="5" algn="l">
              <a:lnSpc>
                <a:spcPct val="90000"/>
              </a:lnSpc>
              <a:spcBef>
                <a:spcPts val="0"/>
              </a:spcBef>
              <a:spcAft>
                <a:spcPts val="0"/>
              </a:spcAft>
              <a:buSzPts val="4400"/>
              <a:buNone/>
              <a:defRPr/>
            </a:lvl6pPr>
            <a:lvl7pPr lvl="6" algn="l">
              <a:lnSpc>
                <a:spcPct val="90000"/>
              </a:lnSpc>
              <a:spcBef>
                <a:spcPts val="0"/>
              </a:spcBef>
              <a:spcAft>
                <a:spcPts val="0"/>
              </a:spcAft>
              <a:buSzPts val="4400"/>
              <a:buNone/>
              <a:defRPr/>
            </a:lvl7pPr>
            <a:lvl8pPr lvl="7" algn="l">
              <a:lnSpc>
                <a:spcPct val="90000"/>
              </a:lnSpc>
              <a:spcBef>
                <a:spcPts val="0"/>
              </a:spcBef>
              <a:spcAft>
                <a:spcPts val="0"/>
              </a:spcAft>
              <a:buSzPts val="4400"/>
              <a:buNone/>
              <a:defRPr/>
            </a:lvl8pPr>
            <a:lvl9pPr lvl="8" algn="l">
              <a:lnSpc>
                <a:spcPct val="90000"/>
              </a:lnSpc>
              <a:spcBef>
                <a:spcPts val="0"/>
              </a:spcBef>
              <a:spcAft>
                <a:spcPts val="0"/>
              </a:spcAft>
              <a:buSzPts val="4400"/>
              <a:buNone/>
              <a:defRPr/>
            </a:lvl9pPr>
          </a:lstStyle>
          <a:p/>
        </p:txBody>
      </p:sp>
      <p:sp>
        <p:nvSpPr>
          <p:cNvPr id="30" name="Google Shape;30;g119c3a00f48_1_10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g119c3a00f48_1_10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g119c3a00f48_1_10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g119c3a00f48_1_109"/>
          <p:cNvSpPr txBox="1"/>
          <p:nvPr>
            <p:ph idx="12" type="sldNum"/>
          </p:nvPr>
        </p:nvSpPr>
        <p:spPr>
          <a:xfrm>
            <a:off x="8610600" y="6356350"/>
            <a:ext cx="2743200" cy="2769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34" name="Shape 34"/>
        <p:cNvGrpSpPr/>
        <p:nvPr/>
      </p:nvGrpSpPr>
      <p:grpSpPr>
        <a:xfrm>
          <a:off x="0" y="0"/>
          <a:ext cx="0" cy="0"/>
          <a:chOff x="0" y="0"/>
          <a:chExt cx="0" cy="0"/>
        </a:xfrm>
      </p:grpSpPr>
      <p:sp>
        <p:nvSpPr>
          <p:cNvPr id="35" name="Google Shape;35;p42"/>
          <p:cNvSpPr/>
          <p:nvPr>
            <p:ph idx="2" type="pic"/>
          </p:nvPr>
        </p:nvSpPr>
        <p:spPr>
          <a:xfrm>
            <a:off x="-1" y="0"/>
            <a:ext cx="4305042" cy="6436868"/>
          </a:xfrm>
          <a:prstGeom prst="rect">
            <a:avLst/>
          </a:prstGeom>
          <a:noFill/>
          <a:ln>
            <a:noFill/>
          </a:ln>
        </p:spPr>
      </p:sp>
      <p:sp>
        <p:nvSpPr>
          <p:cNvPr id="36" name="Google Shape;36;p42"/>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7" name="Shape 37"/>
        <p:cNvGrpSpPr/>
        <p:nvPr/>
      </p:nvGrpSpPr>
      <p:grpSpPr>
        <a:xfrm>
          <a:off x="0" y="0"/>
          <a:ext cx="0" cy="0"/>
          <a:chOff x="0" y="0"/>
          <a:chExt cx="0" cy="0"/>
        </a:xfrm>
      </p:grpSpPr>
      <p:sp>
        <p:nvSpPr>
          <p:cNvPr id="38" name="Google Shape;38;p43"/>
          <p:cNvSpPr/>
          <p:nvPr>
            <p:ph idx="2" type="pic"/>
          </p:nvPr>
        </p:nvSpPr>
        <p:spPr>
          <a:xfrm>
            <a:off x="0" y="0"/>
            <a:ext cx="3606085" cy="6858000"/>
          </a:xfrm>
          <a:prstGeom prst="rect">
            <a:avLst/>
          </a:prstGeom>
          <a:noFill/>
          <a:ln>
            <a:noFill/>
          </a:ln>
        </p:spPr>
      </p:sp>
      <p:sp>
        <p:nvSpPr>
          <p:cNvPr id="39" name="Google Shape;39;p43"/>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wipe dir="l"/>
  </p:transition>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609600" y="92074"/>
            <a:ext cx="10972800" cy="1508126"/>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lvl="1"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lvl="2"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lvl="3"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lvl="4"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lvl="5"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6pPr>
            <a:lvl7pPr lvl="6"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7pPr>
            <a:lvl8pPr lvl="7"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8pPr>
            <a:lvl9pPr lvl="8"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9pPr>
          </a:lstStyle>
          <a:p/>
        </p:txBody>
      </p:sp>
      <p:sp>
        <p:nvSpPr>
          <p:cNvPr id="7" name="Google Shape;7;p37"/>
          <p:cNvSpPr txBox="1"/>
          <p:nvPr>
            <p:ph idx="1" type="body"/>
          </p:nvPr>
        </p:nvSpPr>
        <p:spPr>
          <a:xfrm>
            <a:off x="609600" y="1600200"/>
            <a:ext cx="10972800" cy="5257800"/>
          </a:xfrm>
          <a:prstGeom prst="rect">
            <a:avLst/>
          </a:prstGeom>
          <a:noFill/>
          <a:ln>
            <a:noFill/>
          </a:ln>
        </p:spPr>
        <p:txBody>
          <a:bodyPr anchorCtr="0" anchor="t" bIns="45700" lIns="45700" spcFirstLastPara="1" rIns="45700" wrap="square" tIns="45700">
            <a:no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9pPr>
          </a:lstStyle>
          <a:p/>
        </p:txBody>
      </p:sp>
      <p:sp>
        <p:nvSpPr>
          <p:cNvPr id="8" name="Google Shape;8;p37"/>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wipe dir="l"/>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sp>
        <p:nvSpPr>
          <p:cNvPr id="112" name="Google Shape;112;g119cf418cc9_2_0"/>
          <p:cNvSpPr txBox="1"/>
          <p:nvPr>
            <p:ph type="title"/>
          </p:nvPr>
        </p:nvSpPr>
        <p:spPr>
          <a:xfrm>
            <a:off x="609600" y="92074"/>
            <a:ext cx="10972800" cy="1508126"/>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lvl="1"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lvl="2"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lvl="3"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lvl="4"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lvl="5"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6pPr>
            <a:lvl7pPr lvl="6"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7pPr>
            <a:lvl8pPr lvl="7"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8pPr>
            <a:lvl9pPr lvl="8"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9pPr>
          </a:lstStyle>
          <a:p/>
        </p:txBody>
      </p:sp>
      <p:sp>
        <p:nvSpPr>
          <p:cNvPr id="113" name="Google Shape;113;g119cf418cc9_2_0"/>
          <p:cNvSpPr txBox="1"/>
          <p:nvPr>
            <p:ph idx="1" type="body"/>
          </p:nvPr>
        </p:nvSpPr>
        <p:spPr>
          <a:xfrm>
            <a:off x="609600" y="1600200"/>
            <a:ext cx="10972800" cy="5257800"/>
          </a:xfrm>
          <a:prstGeom prst="rect">
            <a:avLst/>
          </a:prstGeom>
          <a:noFill/>
          <a:ln>
            <a:noFill/>
          </a:ln>
        </p:spPr>
        <p:txBody>
          <a:bodyPr anchorCtr="0" anchor="t" bIns="45700" lIns="45700" spcFirstLastPara="1" rIns="45700" wrap="square" tIns="45700">
            <a:no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9pPr>
          </a:lstStyle>
          <a:p/>
        </p:txBody>
      </p:sp>
      <p:sp>
        <p:nvSpPr>
          <p:cNvPr id="114" name="Google Shape;114;g119cf418cc9_2_0"/>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sp>
        <p:nvSpPr>
          <p:cNvPr id="124" name="Google Shape;124;g119db0e5020_7_0"/>
          <p:cNvSpPr txBox="1"/>
          <p:nvPr>
            <p:ph type="title"/>
          </p:nvPr>
        </p:nvSpPr>
        <p:spPr>
          <a:xfrm>
            <a:off x="609600" y="92074"/>
            <a:ext cx="10972800" cy="1508126"/>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lvl="1"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lvl="2"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lvl="3"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lvl="4"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lvl="5"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6pPr>
            <a:lvl7pPr lvl="6"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7pPr>
            <a:lvl8pPr lvl="7"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8pPr>
            <a:lvl9pPr lvl="8" marR="0" rtl="0" algn="l">
              <a:lnSpc>
                <a:spcPct val="90000"/>
              </a:lnSpc>
              <a:spcBef>
                <a:spcPts val="0"/>
              </a:spcBef>
              <a:spcAft>
                <a:spcPts val="0"/>
              </a:spcAft>
              <a:buClr>
                <a:srgbClr val="000000"/>
              </a:buClr>
              <a:buSzPts val="4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9pPr>
          </a:lstStyle>
          <a:p/>
        </p:txBody>
      </p:sp>
      <p:sp>
        <p:nvSpPr>
          <p:cNvPr id="125" name="Google Shape;125;g119db0e5020_7_0"/>
          <p:cNvSpPr txBox="1"/>
          <p:nvPr>
            <p:ph idx="1" type="body"/>
          </p:nvPr>
        </p:nvSpPr>
        <p:spPr>
          <a:xfrm>
            <a:off x="609600" y="1600200"/>
            <a:ext cx="10972800" cy="5257800"/>
          </a:xfrm>
          <a:prstGeom prst="rect">
            <a:avLst/>
          </a:prstGeom>
          <a:noFill/>
          <a:ln>
            <a:noFill/>
          </a:ln>
        </p:spPr>
        <p:txBody>
          <a:bodyPr anchorCtr="0" anchor="t" bIns="45700" lIns="45700" spcFirstLastPara="1" rIns="45700" wrap="square" tIns="45700">
            <a:no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Trebuchet MS"/>
                <a:ea typeface="Trebuchet MS"/>
                <a:cs typeface="Trebuchet MS"/>
                <a:sym typeface="Trebuchet MS"/>
              </a:defRPr>
            </a:lvl9pPr>
          </a:lstStyle>
          <a:p/>
        </p:txBody>
      </p:sp>
      <p:sp>
        <p:nvSpPr>
          <p:cNvPr id="126" name="Google Shape;126;g119db0e5020_7_0"/>
          <p:cNvSpPr txBox="1"/>
          <p:nvPr>
            <p:ph idx="12" type="sldNum"/>
          </p:nvPr>
        </p:nvSpPr>
        <p:spPr>
          <a:xfrm>
            <a:off x="5892800" y="6037580"/>
            <a:ext cx="2844800" cy="26924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Trebuchet MS"/>
              <a:buNone/>
              <a:defRPr b="0" i="0" sz="12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43.jpg"/><Relationship Id="rId5" Type="http://schemas.openxmlformats.org/officeDocument/2006/relationships/image" Target="../media/image4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atascience.stackexchange.com/questions/31402/multicollinearity-in-decision-tree" TargetMode="External"/><Relationship Id="rId4" Type="http://schemas.openxmlformats.org/officeDocument/2006/relationships/hyperlink" Target="https://towardsdatascience.com/ridge-and-lasso-regression-a-complete-guide-with-python-scikit-learn-e20e34bcbf0b" TargetMode="External"/><Relationship Id="rId9" Type="http://schemas.openxmlformats.org/officeDocument/2006/relationships/hyperlink" Target="https://statisticsbyjim.com/regression/multicollinearity-in-regression-analysis/#:~:text=Multicollinearity%20reduces%20the%20precision%20of,variables%20that%20are%20statistically%20significant" TargetMode="External"/><Relationship Id="rId5" Type="http://schemas.openxmlformats.org/officeDocument/2006/relationships/hyperlink" Target="https://stats.stackexchange.com/questions/108614/regression-in-pn-setting-how-to-choose-regularization-method-lasso-pls-pc" TargetMode="External"/><Relationship Id="rId6" Type="http://schemas.openxmlformats.org/officeDocument/2006/relationships/hyperlink" Target="https://en.wikipedia.org/wiki/Principal_component_regression" TargetMode="External"/><Relationship Id="rId7" Type="http://schemas.openxmlformats.org/officeDocument/2006/relationships/hyperlink" Target="https://en.wikipedia.org/wiki/Partial_least_squares_regression" TargetMode="External"/><Relationship Id="rId8" Type="http://schemas.openxmlformats.org/officeDocument/2006/relationships/hyperlink" Target="https://scikit-learn.org/stable/modules/clustering.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12.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
          <p:cNvPicPr preferRelativeResize="0"/>
          <p:nvPr>
            <p:ph idx="2" type="pic"/>
          </p:nvPr>
        </p:nvPicPr>
        <p:blipFill rotWithShape="1">
          <a:blip r:embed="rId3">
            <a:alphaModFix/>
          </a:blip>
          <a:srcRect b="0" l="5556" r="5555" t="0"/>
          <a:stretch/>
        </p:blipFill>
        <p:spPr>
          <a:xfrm>
            <a:off x="0" y="0"/>
            <a:ext cx="12192000" cy="6858000"/>
          </a:xfrm>
          <a:prstGeom prst="rect">
            <a:avLst/>
          </a:prstGeom>
          <a:noFill/>
          <a:ln>
            <a:noFill/>
          </a:ln>
        </p:spPr>
      </p:pic>
      <p:sp>
        <p:nvSpPr>
          <p:cNvPr id="140" name="Google Shape;140;p1"/>
          <p:cNvSpPr txBox="1"/>
          <p:nvPr/>
        </p:nvSpPr>
        <p:spPr>
          <a:xfrm>
            <a:off x="1042416" y="1888303"/>
            <a:ext cx="5687568" cy="1754326"/>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5400"/>
              <a:buFont typeface="Arial"/>
              <a:buNone/>
            </a:pPr>
            <a:r>
              <a:rPr b="1" i="0" lang="en-US" sz="5400" u="none" cap="none" strike="noStrike">
                <a:solidFill>
                  <a:srgbClr val="FFFFFF"/>
                </a:solidFill>
                <a:latin typeface="Arial"/>
                <a:ea typeface="Arial"/>
                <a:cs typeface="Arial"/>
                <a:sym typeface="Arial"/>
              </a:rPr>
              <a:t>Yelp Customer Review Analysis</a:t>
            </a:r>
            <a:endParaRPr b="1" i="0" sz="5400" u="none" cap="none" strike="noStrike">
              <a:solidFill>
                <a:srgbClr val="FFFFFF"/>
              </a:solidFill>
              <a:latin typeface="Arial"/>
              <a:ea typeface="Arial"/>
              <a:cs typeface="Arial"/>
              <a:sym typeface="Arial"/>
            </a:endParaRPr>
          </a:p>
        </p:txBody>
      </p:sp>
      <p:sp>
        <p:nvSpPr>
          <p:cNvPr id="141" name="Google Shape;141;p1"/>
          <p:cNvSpPr txBox="1"/>
          <p:nvPr/>
        </p:nvSpPr>
        <p:spPr>
          <a:xfrm>
            <a:off x="1111367" y="3740811"/>
            <a:ext cx="10018200" cy="1939500"/>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FFFFFF"/>
              </a:buClr>
              <a:buSzPts val="1800"/>
              <a:buFont typeface="Arial"/>
              <a:buNone/>
            </a:pPr>
            <a:r>
              <a:rPr b="0" i="1" lang="en-US" sz="1800" u="none" cap="none" strike="noStrike">
                <a:solidFill>
                  <a:srgbClr val="FFFFFF"/>
                </a:solidFill>
                <a:latin typeface="Arial"/>
                <a:ea typeface="Arial"/>
                <a:cs typeface="Arial"/>
                <a:sym typeface="Arial"/>
              </a:rPr>
              <a:t>Leveraging Text Analytics to Facilitate Business Growth</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FFFF"/>
              </a:buClr>
              <a:buSzPts val="1800"/>
              <a:buFont typeface="Arial"/>
              <a:buNone/>
            </a:pPr>
            <a:r>
              <a:rPr b="0" i="1" lang="en-US" sz="1800" u="none" cap="none" strike="noStrike">
                <a:solidFill>
                  <a:srgbClr val="FFFFFF"/>
                </a:solidFill>
                <a:latin typeface="Arial"/>
                <a:ea typeface="Arial"/>
                <a:cs typeface="Arial"/>
                <a:sym typeface="Arial"/>
              </a:rPr>
              <a:t>~ DJH Analytics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FFFF"/>
              </a:buClr>
              <a:buSzPts val="1200"/>
              <a:buFont typeface="Helvetica Neue"/>
              <a:buNone/>
            </a:pPr>
            <a:r>
              <a:t/>
            </a:r>
            <a:endParaRPr b="0" i="1"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FFFFFF"/>
              </a:buClr>
              <a:buSzPts val="1200"/>
              <a:buFont typeface="Arial"/>
              <a:buNone/>
            </a:pPr>
            <a:r>
              <a:rPr b="0" i="1" lang="en-US" sz="1200" u="none" cap="none" strike="noStrike">
                <a:solidFill>
                  <a:srgbClr val="FFFFFF"/>
                </a:solidFill>
                <a:latin typeface="Arial"/>
                <a:ea typeface="Arial"/>
                <a:cs typeface="Arial"/>
                <a:sym typeface="Arial"/>
              </a:rPr>
              <a:t>Hedan Chen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FFFF"/>
              </a:buClr>
              <a:buSzPts val="1200"/>
              <a:buFont typeface="Arial"/>
              <a:buNone/>
            </a:pPr>
            <a:r>
              <a:rPr b="0" i="1" lang="en-US" sz="1200" u="none" cap="none" strike="noStrike">
                <a:solidFill>
                  <a:srgbClr val="FFFFFF"/>
                </a:solidFill>
                <a:latin typeface="Arial"/>
                <a:ea typeface="Arial"/>
                <a:cs typeface="Arial"/>
                <a:sym typeface="Arial"/>
              </a:rPr>
              <a:t>Jingjing Li</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FFFF"/>
              </a:buClr>
              <a:buSzPts val="1200"/>
              <a:buFont typeface="Arial"/>
              <a:buNone/>
            </a:pPr>
            <a:r>
              <a:rPr b="0" i="1" lang="en-US" sz="1200" u="none" cap="none" strike="noStrike">
                <a:solidFill>
                  <a:srgbClr val="FFFFFF"/>
                </a:solidFill>
                <a:latin typeface="Arial"/>
                <a:ea typeface="Arial"/>
                <a:cs typeface="Arial"/>
                <a:sym typeface="Arial"/>
              </a:rPr>
              <a:t>Jingyi Yun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FFFF"/>
              </a:buClr>
              <a:buSzPts val="1200"/>
              <a:buFont typeface="Arial"/>
              <a:buNone/>
            </a:pPr>
            <a:r>
              <a:rPr b="0" i="1" lang="en-US" sz="1200" u="none" cap="none" strike="noStrike">
                <a:solidFill>
                  <a:srgbClr val="FFFFFF"/>
                </a:solidFill>
                <a:latin typeface="Arial"/>
                <a:ea typeface="Arial"/>
                <a:cs typeface="Arial"/>
                <a:sym typeface="Arial"/>
              </a:rPr>
              <a:t>Dongni Yang</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FFFF"/>
              </a:buClr>
              <a:buSzPts val="1200"/>
              <a:buFont typeface="Arial"/>
              <a:buNone/>
            </a:pPr>
            <a:r>
              <a:rPr b="0" i="1" lang="en-US" sz="1200" u="none" cap="none" strike="noStrike">
                <a:solidFill>
                  <a:srgbClr val="FFFFFF"/>
                </a:solidFill>
                <a:latin typeface="Arial"/>
                <a:ea typeface="Arial"/>
                <a:cs typeface="Arial"/>
                <a:sym typeface="Arial"/>
              </a:rPr>
              <a:t>Daniel Zhang</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FFFF"/>
              </a:buClr>
              <a:buSzPts val="1200"/>
              <a:buFont typeface="Arial"/>
              <a:buNone/>
            </a:pPr>
            <a:r>
              <a:rPr b="0" i="1" lang="en-US" sz="1200" u="none" cap="none" strike="noStrike">
                <a:solidFill>
                  <a:srgbClr val="FFFFFF"/>
                </a:solidFill>
                <a:latin typeface="Arial"/>
                <a:ea typeface="Arial"/>
                <a:cs typeface="Arial"/>
                <a:sym typeface="Arial"/>
              </a:rPr>
              <a:t>Dingyi Zhou</a:t>
            </a:r>
            <a:endParaRPr b="0" i="0" sz="1400" u="none" cap="none" strike="noStrike">
              <a:solidFill>
                <a:srgbClr val="000000"/>
              </a:solidFill>
              <a:latin typeface="Arial"/>
              <a:ea typeface="Arial"/>
              <a:cs typeface="Arial"/>
              <a:sym typeface="Arial"/>
            </a:endParaRPr>
          </a:p>
        </p:txBody>
      </p:sp>
    </p:spTree>
  </p:cSld>
  <p:clrMapOvr>
    <a:masterClrMapping/>
  </p:clrMapOvr>
  <p:transition spd="med">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
          <p:cNvSpPr txBox="1"/>
          <p:nvPr/>
        </p:nvSpPr>
        <p:spPr>
          <a:xfrm>
            <a:off x="294121" y="2260130"/>
            <a:ext cx="4200746" cy="33855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595959"/>
                </a:solidFill>
                <a:latin typeface="Arial"/>
                <a:ea typeface="Arial"/>
                <a:cs typeface="Arial"/>
                <a:sym typeface="Arial"/>
              </a:rPr>
              <a:t>Select businesses which are restaurant</a:t>
            </a:r>
            <a:endParaRPr b="0" i="0" sz="1600" u="none" cap="none" strike="noStrike">
              <a:solidFill>
                <a:srgbClr val="595959"/>
              </a:solidFill>
              <a:latin typeface="Arial"/>
              <a:ea typeface="Arial"/>
              <a:cs typeface="Arial"/>
              <a:sym typeface="Arial"/>
            </a:endParaRPr>
          </a:p>
        </p:txBody>
      </p:sp>
      <p:grpSp>
        <p:nvGrpSpPr>
          <p:cNvPr id="301" name="Google Shape;301;p6"/>
          <p:cNvGrpSpPr/>
          <p:nvPr/>
        </p:nvGrpSpPr>
        <p:grpSpPr>
          <a:xfrm>
            <a:off x="1174210" y="5004518"/>
            <a:ext cx="2468393" cy="668270"/>
            <a:chOff x="0" y="0"/>
            <a:chExt cx="2468391" cy="668269"/>
          </a:xfrm>
        </p:grpSpPr>
        <p:sp>
          <p:nvSpPr>
            <p:cNvPr id="302" name="Google Shape;302;p6"/>
            <p:cNvSpPr txBox="1"/>
            <p:nvPr/>
          </p:nvSpPr>
          <p:spPr>
            <a:xfrm>
              <a:off x="144227" y="0"/>
              <a:ext cx="2324164" cy="338551"/>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None/>
              </a:pPr>
              <a:r>
                <a:rPr b="0" i="0" lang="en-US" sz="1600" u="none" cap="none" strike="noStrike">
                  <a:solidFill>
                    <a:srgbClr val="595959"/>
                  </a:solidFill>
                  <a:latin typeface="Arial"/>
                  <a:ea typeface="Arial"/>
                  <a:cs typeface="Arial"/>
                  <a:sym typeface="Arial"/>
                </a:rPr>
                <a:t>Original Business Data</a:t>
              </a:r>
              <a:endParaRPr b="0" i="0" sz="1600" u="none" cap="none" strike="noStrike">
                <a:solidFill>
                  <a:srgbClr val="595959"/>
                </a:solidFill>
                <a:latin typeface="Arial"/>
                <a:ea typeface="Arial"/>
                <a:cs typeface="Arial"/>
                <a:sym typeface="Arial"/>
              </a:endParaRPr>
            </a:p>
          </p:txBody>
        </p:sp>
        <p:sp>
          <p:nvSpPr>
            <p:cNvPr id="303" name="Google Shape;303;p6"/>
            <p:cNvSpPr txBox="1"/>
            <p:nvPr/>
          </p:nvSpPr>
          <p:spPr>
            <a:xfrm>
              <a:off x="0" y="346966"/>
              <a:ext cx="2468391" cy="321303"/>
            </a:xfrm>
            <a:prstGeom prst="rect">
              <a:avLst/>
            </a:prstGeom>
            <a:noFill/>
            <a:ln>
              <a:noFill/>
            </a:ln>
          </p:spPr>
          <p:txBody>
            <a:bodyPr anchorCtr="0" anchor="t" bIns="45700" lIns="45700" spcFirstLastPara="1" rIns="45700" wrap="square" tIns="45700">
              <a:spAutoFit/>
            </a:bodyPr>
            <a:lstStyle/>
            <a:p>
              <a:pPr indent="0" lvl="0" marL="0" marR="0" rtl="0" algn="r">
                <a:lnSpc>
                  <a:spcPct val="140000"/>
                </a:lnSpc>
                <a:spcBef>
                  <a:spcPts val="0"/>
                </a:spcBef>
                <a:spcAft>
                  <a:spcPts val="0"/>
                </a:spcAft>
                <a:buNone/>
              </a:pPr>
              <a:r>
                <a:rPr b="0" i="0" lang="en-US" sz="1200" u="none" cap="none" strike="noStrike">
                  <a:solidFill>
                    <a:srgbClr val="595959"/>
                  </a:solidFill>
                  <a:latin typeface="Arial"/>
                  <a:ea typeface="Arial"/>
                  <a:cs typeface="Arial"/>
                  <a:sym typeface="Arial"/>
                </a:rPr>
                <a:t>(160585 rows × 14 columns)</a:t>
              </a:r>
              <a:r>
                <a:rPr b="0" i="0" lang="en-US" sz="1000" u="none" cap="none" strike="noStrike">
                  <a:solidFill>
                    <a:srgbClr val="595959"/>
                  </a:solidFill>
                  <a:latin typeface="Arial"/>
                  <a:ea typeface="Arial"/>
                  <a:cs typeface="Arial"/>
                  <a:sym typeface="Arial"/>
                </a:rPr>
                <a:t>. </a:t>
              </a:r>
              <a:endParaRPr/>
            </a:p>
          </p:txBody>
        </p:sp>
      </p:grpSp>
      <p:sp>
        <p:nvSpPr>
          <p:cNvPr id="304" name="Google Shape;304;p6"/>
          <p:cNvSpPr/>
          <p:nvPr/>
        </p:nvSpPr>
        <p:spPr>
          <a:xfrm>
            <a:off x="3642600" y="2964519"/>
            <a:ext cx="1193015" cy="1236663"/>
          </a:xfrm>
          <a:custGeom>
            <a:rect b="b" l="l" r="r" t="t"/>
            <a:pathLst>
              <a:path extrusionOk="0" h="21600" w="21600">
                <a:moveTo>
                  <a:pt x="15571" y="5217"/>
                </a:moveTo>
                <a:cubicBezTo>
                  <a:pt x="13862" y="3798"/>
                  <a:pt x="12770" y="1968"/>
                  <a:pt x="12343" y="0"/>
                </a:cubicBezTo>
                <a:cubicBezTo>
                  <a:pt x="12770" y="3249"/>
                  <a:pt x="11821" y="6636"/>
                  <a:pt x="9447" y="9290"/>
                </a:cubicBezTo>
                <a:cubicBezTo>
                  <a:pt x="6978" y="12081"/>
                  <a:pt x="3513" y="13500"/>
                  <a:pt x="0" y="13546"/>
                </a:cubicBezTo>
                <a:cubicBezTo>
                  <a:pt x="2184" y="13592"/>
                  <a:pt x="4367" y="14324"/>
                  <a:pt x="6171" y="15834"/>
                </a:cubicBezTo>
                <a:cubicBezTo>
                  <a:pt x="8070" y="17390"/>
                  <a:pt x="9210" y="19449"/>
                  <a:pt x="9542" y="21600"/>
                </a:cubicBezTo>
                <a:cubicBezTo>
                  <a:pt x="9589" y="21600"/>
                  <a:pt x="9589" y="21600"/>
                  <a:pt x="9589" y="21600"/>
                </a:cubicBezTo>
                <a:cubicBezTo>
                  <a:pt x="8972" y="18214"/>
                  <a:pt x="9874" y="14553"/>
                  <a:pt x="12390" y="11715"/>
                </a:cubicBezTo>
                <a:cubicBezTo>
                  <a:pt x="14764" y="9015"/>
                  <a:pt x="18135" y="7597"/>
                  <a:pt x="21600" y="7505"/>
                </a:cubicBezTo>
                <a:cubicBezTo>
                  <a:pt x="19464" y="7414"/>
                  <a:pt x="17327" y="6636"/>
                  <a:pt x="15571" y="5217"/>
                </a:cubicBezTo>
                <a:close/>
              </a:path>
            </a:pathLst>
          </a:custGeom>
          <a:solidFill>
            <a:srgbClr val="F2F2F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05" name="Google Shape;305;p6"/>
          <p:cNvSpPr/>
          <p:nvPr/>
        </p:nvSpPr>
        <p:spPr>
          <a:xfrm>
            <a:off x="6159572" y="2970338"/>
            <a:ext cx="1143551" cy="1187196"/>
          </a:xfrm>
          <a:custGeom>
            <a:rect b="b" l="l" r="r" t="t"/>
            <a:pathLst>
              <a:path extrusionOk="0" h="21600" w="21600">
                <a:moveTo>
                  <a:pt x="21402" y="7803"/>
                </a:moveTo>
                <a:cubicBezTo>
                  <a:pt x="21303" y="7755"/>
                  <a:pt x="21154" y="7755"/>
                  <a:pt x="21006" y="7755"/>
                </a:cubicBezTo>
                <a:cubicBezTo>
                  <a:pt x="21006" y="7755"/>
                  <a:pt x="21006" y="7755"/>
                  <a:pt x="21006" y="7755"/>
                </a:cubicBezTo>
                <a:cubicBezTo>
                  <a:pt x="18974" y="7517"/>
                  <a:pt x="17042" y="6756"/>
                  <a:pt x="15358" y="5424"/>
                </a:cubicBezTo>
                <a:cubicBezTo>
                  <a:pt x="13574" y="3949"/>
                  <a:pt x="12435" y="2046"/>
                  <a:pt x="11989" y="0"/>
                </a:cubicBezTo>
                <a:cubicBezTo>
                  <a:pt x="12385" y="3378"/>
                  <a:pt x="11444" y="6899"/>
                  <a:pt x="8967" y="9658"/>
                </a:cubicBezTo>
                <a:cubicBezTo>
                  <a:pt x="6589" y="12322"/>
                  <a:pt x="3319" y="13797"/>
                  <a:pt x="0" y="14035"/>
                </a:cubicBezTo>
                <a:cubicBezTo>
                  <a:pt x="2527" y="14273"/>
                  <a:pt x="4954" y="15463"/>
                  <a:pt x="6738" y="17461"/>
                </a:cubicBezTo>
                <a:cubicBezTo>
                  <a:pt x="7877" y="18698"/>
                  <a:pt x="8620" y="20125"/>
                  <a:pt x="8967" y="21600"/>
                </a:cubicBezTo>
                <a:cubicBezTo>
                  <a:pt x="8620" y="18317"/>
                  <a:pt x="9611" y="14892"/>
                  <a:pt x="12039" y="12180"/>
                </a:cubicBezTo>
                <a:cubicBezTo>
                  <a:pt x="14516" y="9373"/>
                  <a:pt x="18033" y="7898"/>
                  <a:pt x="21600" y="7803"/>
                </a:cubicBezTo>
                <a:cubicBezTo>
                  <a:pt x="21600" y="7803"/>
                  <a:pt x="21600" y="7803"/>
                  <a:pt x="21550" y="7803"/>
                </a:cubicBezTo>
                <a:cubicBezTo>
                  <a:pt x="21501" y="7803"/>
                  <a:pt x="21451" y="7803"/>
                  <a:pt x="21402" y="7803"/>
                </a:cubicBezTo>
                <a:close/>
              </a:path>
            </a:pathLst>
          </a:custGeom>
          <a:solidFill>
            <a:srgbClr val="F2F2F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06" name="Google Shape;306;p6"/>
          <p:cNvSpPr/>
          <p:nvPr/>
        </p:nvSpPr>
        <p:spPr>
          <a:xfrm>
            <a:off x="4899631" y="2964519"/>
            <a:ext cx="1198835" cy="1201745"/>
          </a:xfrm>
          <a:custGeom>
            <a:rect b="b" l="l" r="r" t="t"/>
            <a:pathLst>
              <a:path extrusionOk="0" h="21600" w="21600">
                <a:moveTo>
                  <a:pt x="21553" y="13835"/>
                </a:moveTo>
                <a:cubicBezTo>
                  <a:pt x="18008" y="13882"/>
                  <a:pt x="14416" y="12424"/>
                  <a:pt x="11911" y="9506"/>
                </a:cubicBezTo>
                <a:cubicBezTo>
                  <a:pt x="9547" y="6776"/>
                  <a:pt x="8602" y="3341"/>
                  <a:pt x="8980" y="0"/>
                </a:cubicBezTo>
                <a:cubicBezTo>
                  <a:pt x="8649" y="1553"/>
                  <a:pt x="7940" y="3012"/>
                  <a:pt x="6853" y="4282"/>
                </a:cubicBezTo>
                <a:cubicBezTo>
                  <a:pt x="5057" y="6353"/>
                  <a:pt x="2552" y="7529"/>
                  <a:pt x="0" y="7718"/>
                </a:cubicBezTo>
                <a:cubicBezTo>
                  <a:pt x="3356" y="7812"/>
                  <a:pt x="6617" y="9271"/>
                  <a:pt x="8980" y="12000"/>
                </a:cubicBezTo>
                <a:cubicBezTo>
                  <a:pt x="11344" y="14776"/>
                  <a:pt x="12289" y="18259"/>
                  <a:pt x="11911" y="21600"/>
                </a:cubicBezTo>
                <a:cubicBezTo>
                  <a:pt x="12242" y="20141"/>
                  <a:pt x="12856" y="18824"/>
                  <a:pt x="13801" y="17647"/>
                </a:cubicBezTo>
                <a:cubicBezTo>
                  <a:pt x="13896" y="17553"/>
                  <a:pt x="13943" y="17459"/>
                  <a:pt x="14038" y="17412"/>
                </a:cubicBezTo>
                <a:cubicBezTo>
                  <a:pt x="14038" y="17365"/>
                  <a:pt x="14038" y="17365"/>
                  <a:pt x="14038" y="17365"/>
                </a:cubicBezTo>
                <a:cubicBezTo>
                  <a:pt x="14368" y="16941"/>
                  <a:pt x="14747" y="16565"/>
                  <a:pt x="15172" y="16235"/>
                </a:cubicBezTo>
                <a:cubicBezTo>
                  <a:pt x="17015" y="14635"/>
                  <a:pt x="19284" y="13835"/>
                  <a:pt x="21600" y="13835"/>
                </a:cubicBezTo>
                <a:lnTo>
                  <a:pt x="21553" y="13835"/>
                </a:lnTo>
                <a:close/>
              </a:path>
            </a:pathLst>
          </a:custGeom>
          <a:solidFill>
            <a:srgbClr val="F2F2F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07" name="Google Shape;307;p6"/>
          <p:cNvSpPr/>
          <p:nvPr/>
        </p:nvSpPr>
        <p:spPr>
          <a:xfrm>
            <a:off x="7370047" y="2984887"/>
            <a:ext cx="1190107" cy="1227933"/>
          </a:xfrm>
          <a:custGeom>
            <a:rect b="b" l="l" r="r" t="t"/>
            <a:pathLst>
              <a:path extrusionOk="0" h="21600" w="21600">
                <a:moveTo>
                  <a:pt x="11989" y="9027"/>
                </a:moveTo>
                <a:cubicBezTo>
                  <a:pt x="9706" y="6448"/>
                  <a:pt x="8707" y="3178"/>
                  <a:pt x="9040" y="0"/>
                </a:cubicBezTo>
                <a:cubicBezTo>
                  <a:pt x="8659" y="1382"/>
                  <a:pt x="7945" y="2717"/>
                  <a:pt x="6946" y="3869"/>
                </a:cubicBezTo>
                <a:cubicBezTo>
                  <a:pt x="5138" y="5941"/>
                  <a:pt x="2617" y="7093"/>
                  <a:pt x="0" y="7277"/>
                </a:cubicBezTo>
                <a:cubicBezTo>
                  <a:pt x="3378" y="7369"/>
                  <a:pt x="6661" y="8797"/>
                  <a:pt x="9040" y="11468"/>
                </a:cubicBezTo>
                <a:cubicBezTo>
                  <a:pt x="11609" y="14369"/>
                  <a:pt x="12513" y="18100"/>
                  <a:pt x="11847" y="21600"/>
                </a:cubicBezTo>
                <a:cubicBezTo>
                  <a:pt x="11847" y="21600"/>
                  <a:pt x="11847" y="21600"/>
                  <a:pt x="11847" y="21600"/>
                </a:cubicBezTo>
                <a:cubicBezTo>
                  <a:pt x="11894" y="21600"/>
                  <a:pt x="11894" y="21600"/>
                  <a:pt x="11894" y="21600"/>
                </a:cubicBezTo>
                <a:cubicBezTo>
                  <a:pt x="12227" y="19343"/>
                  <a:pt x="13322" y="17179"/>
                  <a:pt x="15272" y="15567"/>
                </a:cubicBezTo>
                <a:cubicBezTo>
                  <a:pt x="17080" y="14047"/>
                  <a:pt x="19364" y="13310"/>
                  <a:pt x="21600" y="13264"/>
                </a:cubicBezTo>
                <a:cubicBezTo>
                  <a:pt x="18032" y="13264"/>
                  <a:pt x="14511" y="11836"/>
                  <a:pt x="11989" y="9027"/>
                </a:cubicBezTo>
                <a:close/>
              </a:path>
            </a:pathLst>
          </a:custGeom>
          <a:solidFill>
            <a:srgbClr val="F2F2F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grpSp>
        <p:nvGrpSpPr>
          <p:cNvPr id="308" name="Google Shape;308;p6"/>
          <p:cNvGrpSpPr/>
          <p:nvPr/>
        </p:nvGrpSpPr>
        <p:grpSpPr>
          <a:xfrm>
            <a:off x="3074644" y="3737975"/>
            <a:ext cx="1102311" cy="1102546"/>
            <a:chOff x="0" y="0"/>
            <a:chExt cx="1102309" cy="1102544"/>
          </a:xfrm>
        </p:grpSpPr>
        <p:sp>
          <p:nvSpPr>
            <p:cNvPr id="309" name="Google Shape;309;p6"/>
            <p:cNvSpPr/>
            <p:nvPr/>
          </p:nvSpPr>
          <p:spPr>
            <a:xfrm>
              <a:off x="0" y="0"/>
              <a:ext cx="1102309" cy="1102544"/>
            </a:xfrm>
            <a:custGeom>
              <a:rect b="b" l="l" r="r" t="t"/>
              <a:pathLst>
                <a:path extrusionOk="0" h="19303" w="19299">
                  <a:moveTo>
                    <a:pt x="15898" y="2323"/>
                  </a:moveTo>
                  <a:cubicBezTo>
                    <a:pt x="11862" y="-1162"/>
                    <a:pt x="5763" y="-658"/>
                    <a:pt x="2323" y="3378"/>
                  </a:cubicBezTo>
                  <a:cubicBezTo>
                    <a:pt x="-1162" y="7460"/>
                    <a:pt x="-658" y="13559"/>
                    <a:pt x="3378" y="16999"/>
                  </a:cubicBezTo>
                  <a:cubicBezTo>
                    <a:pt x="7414" y="20438"/>
                    <a:pt x="13513" y="19979"/>
                    <a:pt x="16999" y="15944"/>
                  </a:cubicBezTo>
                  <a:cubicBezTo>
                    <a:pt x="20438" y="11862"/>
                    <a:pt x="19979" y="5763"/>
                    <a:pt x="15898" y="2323"/>
                  </a:cubicBezTo>
                  <a:close/>
                  <a:moveTo>
                    <a:pt x="15256" y="14430"/>
                  </a:moveTo>
                  <a:cubicBezTo>
                    <a:pt x="12596" y="17549"/>
                    <a:pt x="7964" y="17916"/>
                    <a:pt x="4846" y="15256"/>
                  </a:cubicBezTo>
                  <a:cubicBezTo>
                    <a:pt x="1773" y="12642"/>
                    <a:pt x="1406" y="7964"/>
                    <a:pt x="4066" y="4892"/>
                  </a:cubicBezTo>
                  <a:cubicBezTo>
                    <a:pt x="6680" y="1773"/>
                    <a:pt x="11312" y="1406"/>
                    <a:pt x="14430" y="4066"/>
                  </a:cubicBezTo>
                  <a:cubicBezTo>
                    <a:pt x="17503" y="6680"/>
                    <a:pt x="17870" y="11358"/>
                    <a:pt x="15256" y="14430"/>
                  </a:cubicBezTo>
                  <a:close/>
                </a:path>
              </a:pathLst>
            </a:custGeom>
            <a:solidFill>
              <a:srgbClr val="BFBFB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10" name="Google Shape;310;p6"/>
            <p:cNvSpPr/>
            <p:nvPr/>
          </p:nvSpPr>
          <p:spPr>
            <a:xfrm>
              <a:off x="129420" y="129518"/>
              <a:ext cx="842596" cy="841960"/>
            </a:xfrm>
            <a:custGeom>
              <a:rect b="b" l="l" r="r" t="t"/>
              <a:pathLst>
                <a:path extrusionOk="0" h="19290" w="19305">
                  <a:moveTo>
                    <a:pt x="3360" y="16965"/>
                  </a:moveTo>
                  <a:cubicBezTo>
                    <a:pt x="-672" y="13545"/>
                    <a:pt x="-1153" y="7425"/>
                    <a:pt x="2337" y="3405"/>
                  </a:cubicBezTo>
                  <a:cubicBezTo>
                    <a:pt x="5766" y="-675"/>
                    <a:pt x="11843" y="-1155"/>
                    <a:pt x="15934" y="2325"/>
                  </a:cubicBezTo>
                  <a:cubicBezTo>
                    <a:pt x="19966" y="5745"/>
                    <a:pt x="20447" y="11865"/>
                    <a:pt x="17017" y="15885"/>
                  </a:cubicBezTo>
                  <a:cubicBezTo>
                    <a:pt x="13528" y="19965"/>
                    <a:pt x="7451" y="20445"/>
                    <a:pt x="3360" y="16965"/>
                  </a:cubicBezTo>
                  <a:close/>
                </a:path>
              </a:pathLst>
            </a:custGeom>
            <a:solidFill>
              <a:srgbClr val="FFCA0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11" name="Google Shape;311;p6"/>
            <p:cNvSpPr/>
            <p:nvPr/>
          </p:nvSpPr>
          <p:spPr>
            <a:xfrm>
              <a:off x="371810" y="366880"/>
              <a:ext cx="355604" cy="355578"/>
            </a:xfrm>
            <a:custGeom>
              <a:rect b="b" l="l" r="r" t="t"/>
              <a:pathLst>
                <a:path extrusionOk="0" h="21600" w="2160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grpSp>
      <p:grpSp>
        <p:nvGrpSpPr>
          <p:cNvPr id="312" name="Google Shape;312;p6"/>
          <p:cNvGrpSpPr/>
          <p:nvPr/>
        </p:nvGrpSpPr>
        <p:grpSpPr>
          <a:xfrm>
            <a:off x="5546557" y="3739321"/>
            <a:ext cx="1103384" cy="1101218"/>
            <a:chOff x="0" y="-1"/>
            <a:chExt cx="1103382" cy="1101216"/>
          </a:xfrm>
        </p:grpSpPr>
        <p:sp>
          <p:nvSpPr>
            <p:cNvPr id="313" name="Google Shape;313;p6"/>
            <p:cNvSpPr/>
            <p:nvPr/>
          </p:nvSpPr>
          <p:spPr>
            <a:xfrm>
              <a:off x="0" y="-1"/>
              <a:ext cx="1103382" cy="1101216"/>
            </a:xfrm>
            <a:custGeom>
              <a:rect b="b" l="l" r="r" t="t"/>
              <a:pathLst>
                <a:path extrusionOk="0" h="19325" w="19318">
                  <a:moveTo>
                    <a:pt x="16970" y="3367"/>
                  </a:moveTo>
                  <a:cubicBezTo>
                    <a:pt x="13523" y="-677"/>
                    <a:pt x="7411" y="-1137"/>
                    <a:pt x="3367" y="2310"/>
                  </a:cubicBezTo>
                  <a:cubicBezTo>
                    <a:pt x="-677" y="5803"/>
                    <a:pt x="-1137" y="11915"/>
                    <a:pt x="2310" y="15959"/>
                  </a:cubicBezTo>
                  <a:cubicBezTo>
                    <a:pt x="5803" y="20003"/>
                    <a:pt x="11915" y="20463"/>
                    <a:pt x="15959" y="17016"/>
                  </a:cubicBezTo>
                  <a:cubicBezTo>
                    <a:pt x="20003" y="13523"/>
                    <a:pt x="20463" y="7411"/>
                    <a:pt x="16970" y="3367"/>
                  </a:cubicBezTo>
                  <a:close/>
                  <a:moveTo>
                    <a:pt x="14443" y="15270"/>
                  </a:moveTo>
                  <a:cubicBezTo>
                    <a:pt x="11363" y="17935"/>
                    <a:pt x="6722" y="17568"/>
                    <a:pt x="4056" y="14489"/>
                  </a:cubicBezTo>
                  <a:cubicBezTo>
                    <a:pt x="1391" y="11363"/>
                    <a:pt x="1758" y="6722"/>
                    <a:pt x="4837" y="4056"/>
                  </a:cubicBezTo>
                  <a:cubicBezTo>
                    <a:pt x="7917" y="1391"/>
                    <a:pt x="12604" y="1758"/>
                    <a:pt x="15270" y="4837"/>
                  </a:cubicBezTo>
                  <a:cubicBezTo>
                    <a:pt x="17889" y="7963"/>
                    <a:pt x="17568" y="12604"/>
                    <a:pt x="14443" y="15270"/>
                  </a:cubicBezTo>
                  <a:close/>
                </a:path>
              </a:pathLst>
            </a:custGeom>
            <a:solidFill>
              <a:srgbClr val="BFBFB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14" name="Google Shape;314;p6"/>
            <p:cNvSpPr/>
            <p:nvPr/>
          </p:nvSpPr>
          <p:spPr>
            <a:xfrm>
              <a:off x="130830" y="127934"/>
              <a:ext cx="843471" cy="842435"/>
            </a:xfrm>
            <a:custGeom>
              <a:rect b="b" l="l" r="r" t="t"/>
              <a:pathLst>
                <a:path extrusionOk="0" h="19301" w="19325">
                  <a:moveTo>
                    <a:pt x="15934" y="16971"/>
                  </a:moveTo>
                  <a:cubicBezTo>
                    <a:pt x="11903" y="20451"/>
                    <a:pt x="5826" y="19971"/>
                    <a:pt x="2337" y="15951"/>
                  </a:cubicBezTo>
                  <a:cubicBezTo>
                    <a:pt x="-1153" y="11871"/>
                    <a:pt x="-672" y="5811"/>
                    <a:pt x="3360" y="2331"/>
                  </a:cubicBezTo>
                  <a:cubicBezTo>
                    <a:pt x="7391" y="-1149"/>
                    <a:pt x="13528" y="-669"/>
                    <a:pt x="17017" y="3351"/>
                  </a:cubicBezTo>
                  <a:cubicBezTo>
                    <a:pt x="20447" y="7431"/>
                    <a:pt x="20026" y="13491"/>
                    <a:pt x="15934" y="16971"/>
                  </a:cubicBezTo>
                  <a:close/>
                </a:path>
              </a:pathLst>
            </a:custGeom>
            <a:solidFill>
              <a:srgbClr val="BFBFB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15" name="Google Shape;315;p6"/>
            <p:cNvSpPr/>
            <p:nvPr/>
          </p:nvSpPr>
          <p:spPr>
            <a:xfrm>
              <a:off x="374923" y="371361"/>
              <a:ext cx="355604" cy="355578"/>
            </a:xfrm>
            <a:custGeom>
              <a:rect b="b" l="l" r="r" t="t"/>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grpSp>
      <p:grpSp>
        <p:nvGrpSpPr>
          <p:cNvPr id="316" name="Google Shape;316;p6"/>
          <p:cNvGrpSpPr/>
          <p:nvPr/>
        </p:nvGrpSpPr>
        <p:grpSpPr>
          <a:xfrm>
            <a:off x="8019880" y="3739321"/>
            <a:ext cx="1103819" cy="1101218"/>
            <a:chOff x="0" y="-1"/>
            <a:chExt cx="1103818" cy="1101216"/>
          </a:xfrm>
        </p:grpSpPr>
        <p:sp>
          <p:nvSpPr>
            <p:cNvPr id="317" name="Google Shape;317;p6"/>
            <p:cNvSpPr/>
            <p:nvPr/>
          </p:nvSpPr>
          <p:spPr>
            <a:xfrm>
              <a:off x="130691" y="127934"/>
              <a:ext cx="842435" cy="842435"/>
            </a:xfrm>
            <a:custGeom>
              <a:rect b="b" l="l" r="r" t="t"/>
              <a:pathLst>
                <a:path extrusionOk="0" h="19301" w="19301">
                  <a:moveTo>
                    <a:pt x="15951" y="16971"/>
                  </a:moveTo>
                  <a:cubicBezTo>
                    <a:pt x="11871" y="20451"/>
                    <a:pt x="5811" y="19971"/>
                    <a:pt x="2331" y="15951"/>
                  </a:cubicBezTo>
                  <a:cubicBezTo>
                    <a:pt x="-1149" y="11871"/>
                    <a:pt x="-669" y="5811"/>
                    <a:pt x="3351" y="2331"/>
                  </a:cubicBezTo>
                  <a:cubicBezTo>
                    <a:pt x="7431" y="-1149"/>
                    <a:pt x="13491" y="-669"/>
                    <a:pt x="16971" y="3351"/>
                  </a:cubicBezTo>
                  <a:cubicBezTo>
                    <a:pt x="20451" y="7431"/>
                    <a:pt x="19971" y="13491"/>
                    <a:pt x="15951" y="16971"/>
                  </a:cubicBezTo>
                </a:path>
              </a:pathLst>
            </a:custGeom>
            <a:solidFill>
              <a:srgbClr val="E6482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18" name="Google Shape;318;p6"/>
            <p:cNvSpPr/>
            <p:nvPr/>
          </p:nvSpPr>
          <p:spPr>
            <a:xfrm>
              <a:off x="0" y="-1"/>
              <a:ext cx="1103818" cy="1101216"/>
            </a:xfrm>
            <a:custGeom>
              <a:rect b="b" l="l" r="r" t="t"/>
              <a:pathLst>
                <a:path extrusionOk="0" h="19325" w="19325">
                  <a:moveTo>
                    <a:pt x="17016" y="3367"/>
                  </a:moveTo>
                  <a:cubicBezTo>
                    <a:pt x="13523" y="-677"/>
                    <a:pt x="7411" y="-1137"/>
                    <a:pt x="3367" y="2310"/>
                  </a:cubicBezTo>
                  <a:cubicBezTo>
                    <a:pt x="-677" y="5803"/>
                    <a:pt x="-1137" y="11915"/>
                    <a:pt x="2310" y="15959"/>
                  </a:cubicBezTo>
                  <a:cubicBezTo>
                    <a:pt x="5803" y="20003"/>
                    <a:pt x="11915" y="20463"/>
                    <a:pt x="15959" y="17016"/>
                  </a:cubicBezTo>
                  <a:cubicBezTo>
                    <a:pt x="20003" y="13523"/>
                    <a:pt x="20463" y="7411"/>
                    <a:pt x="17016" y="3367"/>
                  </a:cubicBezTo>
                  <a:moveTo>
                    <a:pt x="14489" y="15270"/>
                  </a:moveTo>
                  <a:cubicBezTo>
                    <a:pt x="11363" y="17935"/>
                    <a:pt x="6722" y="17568"/>
                    <a:pt x="4056" y="14489"/>
                  </a:cubicBezTo>
                  <a:cubicBezTo>
                    <a:pt x="1391" y="11363"/>
                    <a:pt x="1758" y="6722"/>
                    <a:pt x="4837" y="4056"/>
                  </a:cubicBezTo>
                  <a:cubicBezTo>
                    <a:pt x="7963" y="1391"/>
                    <a:pt x="12604" y="1758"/>
                    <a:pt x="15270" y="4837"/>
                  </a:cubicBezTo>
                  <a:cubicBezTo>
                    <a:pt x="17935" y="7963"/>
                    <a:pt x="17568" y="12604"/>
                    <a:pt x="14489" y="15270"/>
                  </a:cubicBezTo>
                </a:path>
              </a:pathLst>
            </a:custGeom>
            <a:solidFill>
              <a:srgbClr val="BFBFB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19" name="Google Shape;319;p6"/>
            <p:cNvSpPr/>
            <p:nvPr/>
          </p:nvSpPr>
          <p:spPr>
            <a:xfrm>
              <a:off x="427141" y="370946"/>
              <a:ext cx="258622" cy="355578"/>
            </a:xfrm>
            <a:custGeom>
              <a:rect b="b" l="l" r="r" t="t"/>
              <a:pathLst>
                <a:path extrusionOk="0" h="21600" w="2160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grpSp>
      <p:grpSp>
        <p:nvGrpSpPr>
          <p:cNvPr id="320" name="Google Shape;320;p6"/>
          <p:cNvGrpSpPr/>
          <p:nvPr/>
        </p:nvGrpSpPr>
        <p:grpSpPr>
          <a:xfrm>
            <a:off x="4309758" y="2291808"/>
            <a:ext cx="1102547" cy="1102546"/>
            <a:chOff x="0" y="0"/>
            <a:chExt cx="1102546" cy="1102544"/>
          </a:xfrm>
        </p:grpSpPr>
        <p:sp>
          <p:nvSpPr>
            <p:cNvPr id="321" name="Google Shape;321;p6"/>
            <p:cNvSpPr/>
            <p:nvPr/>
          </p:nvSpPr>
          <p:spPr>
            <a:xfrm>
              <a:off x="0" y="0"/>
              <a:ext cx="1102546" cy="1102544"/>
            </a:xfrm>
            <a:custGeom>
              <a:rect b="b" l="l" r="r" t="t"/>
              <a:pathLst>
                <a:path extrusionOk="0" h="19303" w="19303">
                  <a:moveTo>
                    <a:pt x="15925" y="2323"/>
                  </a:moveTo>
                  <a:cubicBezTo>
                    <a:pt x="11843" y="-1162"/>
                    <a:pt x="5744" y="-658"/>
                    <a:pt x="2304" y="3378"/>
                  </a:cubicBezTo>
                  <a:cubicBezTo>
                    <a:pt x="-1135" y="7460"/>
                    <a:pt x="-676" y="13559"/>
                    <a:pt x="3359" y="16999"/>
                  </a:cubicBezTo>
                  <a:cubicBezTo>
                    <a:pt x="7441" y="20438"/>
                    <a:pt x="13540" y="19979"/>
                    <a:pt x="16980" y="15944"/>
                  </a:cubicBezTo>
                  <a:cubicBezTo>
                    <a:pt x="20465" y="11862"/>
                    <a:pt x="19961" y="5763"/>
                    <a:pt x="15925" y="2323"/>
                  </a:cubicBezTo>
                  <a:close/>
                  <a:moveTo>
                    <a:pt x="15237" y="14430"/>
                  </a:moveTo>
                  <a:cubicBezTo>
                    <a:pt x="12623" y="17549"/>
                    <a:pt x="7945" y="17916"/>
                    <a:pt x="4873" y="15256"/>
                  </a:cubicBezTo>
                  <a:cubicBezTo>
                    <a:pt x="1754" y="12642"/>
                    <a:pt x="1387" y="7964"/>
                    <a:pt x="4047" y="4892"/>
                  </a:cubicBezTo>
                  <a:cubicBezTo>
                    <a:pt x="6707" y="1773"/>
                    <a:pt x="11339" y="1406"/>
                    <a:pt x="14411" y="4066"/>
                  </a:cubicBezTo>
                  <a:cubicBezTo>
                    <a:pt x="17530" y="6680"/>
                    <a:pt x="17897" y="11358"/>
                    <a:pt x="15237" y="14430"/>
                  </a:cubicBezTo>
                  <a:close/>
                </a:path>
              </a:pathLst>
            </a:custGeom>
            <a:solidFill>
              <a:srgbClr val="BFBFB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22" name="Google Shape;322;p6"/>
            <p:cNvSpPr/>
            <p:nvPr/>
          </p:nvSpPr>
          <p:spPr>
            <a:xfrm>
              <a:off x="131067" y="132428"/>
              <a:ext cx="841960" cy="841960"/>
            </a:xfrm>
            <a:custGeom>
              <a:rect b="b" l="l" r="r" t="t"/>
              <a:pathLst>
                <a:path extrusionOk="0" h="19290" w="19290">
                  <a:moveTo>
                    <a:pt x="3405" y="16965"/>
                  </a:moveTo>
                  <a:cubicBezTo>
                    <a:pt x="-675" y="13545"/>
                    <a:pt x="-1155" y="7425"/>
                    <a:pt x="2325" y="3405"/>
                  </a:cubicBezTo>
                  <a:cubicBezTo>
                    <a:pt x="5805" y="-675"/>
                    <a:pt x="11865" y="-1155"/>
                    <a:pt x="15885" y="2325"/>
                  </a:cubicBezTo>
                  <a:cubicBezTo>
                    <a:pt x="19965" y="5745"/>
                    <a:pt x="20445" y="11865"/>
                    <a:pt x="16965" y="15885"/>
                  </a:cubicBezTo>
                  <a:cubicBezTo>
                    <a:pt x="13545" y="19965"/>
                    <a:pt x="7425" y="20445"/>
                    <a:pt x="3405" y="16965"/>
                  </a:cubicBezTo>
                </a:path>
              </a:pathLst>
            </a:custGeom>
            <a:solidFill>
              <a:srgbClr val="BFBFB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23" name="Google Shape;323;p6"/>
            <p:cNvSpPr/>
            <p:nvPr/>
          </p:nvSpPr>
          <p:spPr>
            <a:xfrm>
              <a:off x="380063" y="373148"/>
              <a:ext cx="355604" cy="355578"/>
            </a:xfrm>
            <a:custGeom>
              <a:rect b="b" l="l" r="r" t="t"/>
              <a:pathLst>
                <a:path extrusionOk="0" h="21600" w="2160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grpSp>
      <p:grpSp>
        <p:nvGrpSpPr>
          <p:cNvPr id="324" name="Google Shape;324;p6"/>
          <p:cNvGrpSpPr/>
          <p:nvPr/>
        </p:nvGrpSpPr>
        <p:grpSpPr>
          <a:xfrm>
            <a:off x="6781720" y="2297628"/>
            <a:ext cx="1102311" cy="1102309"/>
            <a:chOff x="0" y="0"/>
            <a:chExt cx="1102309" cy="1102307"/>
          </a:xfrm>
        </p:grpSpPr>
        <p:sp>
          <p:nvSpPr>
            <p:cNvPr id="325" name="Google Shape;325;p6"/>
            <p:cNvSpPr/>
            <p:nvPr/>
          </p:nvSpPr>
          <p:spPr>
            <a:xfrm>
              <a:off x="129673" y="129658"/>
              <a:ext cx="844560" cy="842356"/>
            </a:xfrm>
            <a:custGeom>
              <a:rect b="b" l="l" r="r" t="t"/>
              <a:pathLst>
                <a:path extrusionOk="0" h="19299" w="19290">
                  <a:moveTo>
                    <a:pt x="3405" y="17012"/>
                  </a:moveTo>
                  <a:cubicBezTo>
                    <a:pt x="-675" y="13523"/>
                    <a:pt x="-1155" y="7446"/>
                    <a:pt x="2325" y="3415"/>
                  </a:cubicBezTo>
                  <a:cubicBezTo>
                    <a:pt x="5745" y="-677"/>
                    <a:pt x="11865" y="-1158"/>
                    <a:pt x="15885" y="2332"/>
                  </a:cubicBezTo>
                  <a:cubicBezTo>
                    <a:pt x="19965" y="5761"/>
                    <a:pt x="20445" y="11898"/>
                    <a:pt x="16965" y="15929"/>
                  </a:cubicBezTo>
                  <a:cubicBezTo>
                    <a:pt x="13485" y="19961"/>
                    <a:pt x="7425" y="20442"/>
                    <a:pt x="3405" y="17012"/>
                  </a:cubicBezTo>
                </a:path>
              </a:pathLst>
            </a:custGeom>
            <a:solidFill>
              <a:srgbClr val="EC701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26" name="Google Shape;326;p6"/>
            <p:cNvSpPr/>
            <p:nvPr/>
          </p:nvSpPr>
          <p:spPr>
            <a:xfrm>
              <a:off x="0" y="0"/>
              <a:ext cx="1102309" cy="1102307"/>
            </a:xfrm>
            <a:custGeom>
              <a:rect b="b" l="l" r="r" t="t"/>
              <a:pathLst>
                <a:path extrusionOk="0" h="19299" w="19299">
                  <a:moveTo>
                    <a:pt x="15898" y="2323"/>
                  </a:moveTo>
                  <a:cubicBezTo>
                    <a:pt x="11862" y="-1162"/>
                    <a:pt x="5763" y="-658"/>
                    <a:pt x="2323" y="3378"/>
                  </a:cubicBezTo>
                  <a:cubicBezTo>
                    <a:pt x="-1162" y="7460"/>
                    <a:pt x="-658" y="13513"/>
                    <a:pt x="3378" y="16999"/>
                  </a:cubicBezTo>
                  <a:cubicBezTo>
                    <a:pt x="7460" y="20438"/>
                    <a:pt x="13513" y="19979"/>
                    <a:pt x="16999" y="15898"/>
                  </a:cubicBezTo>
                  <a:cubicBezTo>
                    <a:pt x="20438" y="11862"/>
                    <a:pt x="19979" y="5763"/>
                    <a:pt x="15898" y="2323"/>
                  </a:cubicBezTo>
                  <a:moveTo>
                    <a:pt x="15256" y="14430"/>
                  </a:moveTo>
                  <a:cubicBezTo>
                    <a:pt x="12596" y="17503"/>
                    <a:pt x="7964" y="17870"/>
                    <a:pt x="4892" y="15256"/>
                  </a:cubicBezTo>
                  <a:cubicBezTo>
                    <a:pt x="1773" y="12596"/>
                    <a:pt x="1406" y="7964"/>
                    <a:pt x="4066" y="4892"/>
                  </a:cubicBezTo>
                  <a:cubicBezTo>
                    <a:pt x="6680" y="1773"/>
                    <a:pt x="11358" y="1406"/>
                    <a:pt x="14430" y="4066"/>
                  </a:cubicBezTo>
                  <a:cubicBezTo>
                    <a:pt x="17549" y="6680"/>
                    <a:pt x="17916" y="11358"/>
                    <a:pt x="15256" y="14430"/>
                  </a:cubicBezTo>
                </a:path>
              </a:pathLst>
            </a:custGeom>
            <a:solidFill>
              <a:srgbClr val="BFBFB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27" name="Google Shape;327;p6"/>
            <p:cNvSpPr/>
            <p:nvPr/>
          </p:nvSpPr>
          <p:spPr>
            <a:xfrm>
              <a:off x="377062" y="367328"/>
              <a:ext cx="355604" cy="355578"/>
            </a:xfrm>
            <a:custGeom>
              <a:rect b="b" l="l" r="r" t="t"/>
              <a:pathLst>
                <a:path extrusionOk="0" h="21600" w="2160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grpSp>
      <p:sp>
        <p:nvSpPr>
          <p:cNvPr id="328" name="Google Shape;328;p6"/>
          <p:cNvSpPr txBox="1"/>
          <p:nvPr/>
        </p:nvSpPr>
        <p:spPr>
          <a:xfrm>
            <a:off x="962418" y="2552422"/>
            <a:ext cx="2468393" cy="321303"/>
          </a:xfrm>
          <a:prstGeom prst="rect">
            <a:avLst/>
          </a:prstGeom>
          <a:noFill/>
          <a:ln>
            <a:noFill/>
          </a:ln>
        </p:spPr>
        <p:txBody>
          <a:bodyPr anchorCtr="0" anchor="t" bIns="45700" lIns="45700" spcFirstLastPara="1" rIns="45700" wrap="square" tIns="45700">
            <a:spAutoFit/>
          </a:bodyPr>
          <a:lstStyle/>
          <a:p>
            <a:pPr indent="0" lvl="0" marL="0" marR="0" rtl="0" algn="r">
              <a:lnSpc>
                <a:spcPct val="140000"/>
              </a:lnSpc>
              <a:spcBef>
                <a:spcPts val="0"/>
              </a:spcBef>
              <a:spcAft>
                <a:spcPts val="0"/>
              </a:spcAft>
              <a:buNone/>
            </a:pPr>
            <a:r>
              <a:rPr b="0" i="0" lang="en-US" sz="1200" u="none" cap="none" strike="noStrike">
                <a:solidFill>
                  <a:srgbClr val="595959"/>
                </a:solidFill>
                <a:latin typeface="Arial"/>
                <a:ea typeface="Arial"/>
                <a:cs typeface="Arial"/>
                <a:sym typeface="Arial"/>
              </a:rPr>
              <a:t>(50793 rows × 14 columns)</a:t>
            </a:r>
            <a:r>
              <a:rPr b="0" i="0" lang="en-US" sz="1000" u="none" cap="none" strike="noStrike">
                <a:solidFill>
                  <a:srgbClr val="595959"/>
                </a:solidFill>
                <a:latin typeface="Arial"/>
                <a:ea typeface="Arial"/>
                <a:cs typeface="Arial"/>
                <a:sym typeface="Arial"/>
              </a:rPr>
              <a:t>. </a:t>
            </a:r>
            <a:endParaRPr/>
          </a:p>
        </p:txBody>
      </p:sp>
      <p:sp>
        <p:nvSpPr>
          <p:cNvPr id="329" name="Google Shape;329;p6"/>
          <p:cNvSpPr txBox="1"/>
          <p:nvPr/>
        </p:nvSpPr>
        <p:spPr>
          <a:xfrm>
            <a:off x="4143054" y="5004518"/>
            <a:ext cx="3837889" cy="338554"/>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None/>
            </a:pPr>
            <a:r>
              <a:rPr b="0" i="0" lang="en-US" sz="1600" u="none" cap="none" strike="noStrike">
                <a:solidFill>
                  <a:srgbClr val="595959"/>
                </a:solidFill>
                <a:latin typeface="Arial"/>
                <a:ea typeface="Arial"/>
                <a:cs typeface="Arial"/>
                <a:sym typeface="Arial"/>
              </a:rPr>
              <a:t>Drop businesses which are closed now</a:t>
            </a:r>
            <a:endParaRPr b="0" i="0" sz="1600" u="none" cap="none" strike="noStrike">
              <a:solidFill>
                <a:srgbClr val="595959"/>
              </a:solidFill>
              <a:latin typeface="Arial"/>
              <a:ea typeface="Arial"/>
              <a:cs typeface="Arial"/>
              <a:sym typeface="Arial"/>
            </a:endParaRPr>
          </a:p>
        </p:txBody>
      </p:sp>
      <p:sp>
        <p:nvSpPr>
          <p:cNvPr id="330" name="Google Shape;330;p6"/>
          <p:cNvSpPr txBox="1"/>
          <p:nvPr/>
        </p:nvSpPr>
        <p:spPr>
          <a:xfrm>
            <a:off x="4690390" y="5291821"/>
            <a:ext cx="2468393" cy="321303"/>
          </a:xfrm>
          <a:prstGeom prst="rect">
            <a:avLst/>
          </a:prstGeom>
          <a:noFill/>
          <a:ln>
            <a:noFill/>
          </a:ln>
        </p:spPr>
        <p:txBody>
          <a:bodyPr anchorCtr="0" anchor="t" bIns="45700" lIns="45700" spcFirstLastPara="1" rIns="45700" wrap="square" tIns="45700">
            <a:spAutoFit/>
          </a:bodyPr>
          <a:lstStyle/>
          <a:p>
            <a:pPr indent="0" lvl="0" marL="0" marR="0" rtl="0" algn="r">
              <a:lnSpc>
                <a:spcPct val="140000"/>
              </a:lnSpc>
              <a:spcBef>
                <a:spcPts val="0"/>
              </a:spcBef>
              <a:spcAft>
                <a:spcPts val="0"/>
              </a:spcAft>
              <a:buNone/>
            </a:pPr>
            <a:r>
              <a:rPr b="0" i="0" lang="en-US" sz="1200" u="none" cap="none" strike="noStrike">
                <a:solidFill>
                  <a:srgbClr val="595959"/>
                </a:solidFill>
                <a:latin typeface="Arial"/>
                <a:ea typeface="Arial"/>
                <a:cs typeface="Arial"/>
                <a:sym typeface="Arial"/>
              </a:rPr>
              <a:t>(32049 rows × 14 columns)</a:t>
            </a:r>
            <a:r>
              <a:rPr b="0" i="0" lang="en-US" sz="1000" u="none" cap="none" strike="noStrike">
                <a:solidFill>
                  <a:srgbClr val="595959"/>
                </a:solidFill>
                <a:latin typeface="Arial"/>
                <a:ea typeface="Arial"/>
                <a:cs typeface="Arial"/>
                <a:sym typeface="Arial"/>
              </a:rPr>
              <a:t>. </a:t>
            </a:r>
            <a:endParaRPr/>
          </a:p>
        </p:txBody>
      </p:sp>
      <p:sp>
        <p:nvSpPr>
          <p:cNvPr id="331" name="Google Shape;331;p6"/>
          <p:cNvSpPr txBox="1"/>
          <p:nvPr/>
        </p:nvSpPr>
        <p:spPr>
          <a:xfrm>
            <a:off x="7755955" y="2302733"/>
            <a:ext cx="3988369" cy="338554"/>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None/>
            </a:pPr>
            <a:r>
              <a:rPr b="0" i="0" lang="en-US" sz="1600" u="none" cap="none" strike="noStrike">
                <a:solidFill>
                  <a:srgbClr val="595959"/>
                </a:solidFill>
                <a:latin typeface="Arial"/>
                <a:ea typeface="Arial"/>
                <a:cs typeface="Arial"/>
                <a:sym typeface="Arial"/>
              </a:rPr>
              <a:t>Select businesses that are in top5 cities</a:t>
            </a:r>
            <a:endParaRPr b="0" i="0" sz="1600" u="none" cap="none" strike="noStrike">
              <a:solidFill>
                <a:srgbClr val="595959"/>
              </a:solidFill>
              <a:latin typeface="Arial"/>
              <a:ea typeface="Arial"/>
              <a:cs typeface="Arial"/>
              <a:sym typeface="Arial"/>
            </a:endParaRPr>
          </a:p>
        </p:txBody>
      </p:sp>
      <p:sp>
        <p:nvSpPr>
          <p:cNvPr id="332" name="Google Shape;332;p6"/>
          <p:cNvSpPr txBox="1"/>
          <p:nvPr/>
        </p:nvSpPr>
        <p:spPr>
          <a:xfrm>
            <a:off x="8506179" y="2552423"/>
            <a:ext cx="2468393" cy="321303"/>
          </a:xfrm>
          <a:prstGeom prst="rect">
            <a:avLst/>
          </a:prstGeom>
          <a:noFill/>
          <a:ln>
            <a:noFill/>
          </a:ln>
        </p:spPr>
        <p:txBody>
          <a:bodyPr anchorCtr="0" anchor="t" bIns="45700" lIns="45700" spcFirstLastPara="1" rIns="45700" wrap="square" tIns="45700">
            <a:spAutoFit/>
          </a:bodyPr>
          <a:lstStyle/>
          <a:p>
            <a:pPr indent="0" lvl="0" marL="0" marR="0" rtl="0" algn="r">
              <a:lnSpc>
                <a:spcPct val="140000"/>
              </a:lnSpc>
              <a:spcBef>
                <a:spcPts val="0"/>
              </a:spcBef>
              <a:spcAft>
                <a:spcPts val="0"/>
              </a:spcAft>
              <a:buNone/>
            </a:pPr>
            <a:r>
              <a:rPr b="0" i="0" lang="en-US" sz="1200" u="none" cap="none" strike="noStrike">
                <a:solidFill>
                  <a:srgbClr val="595959"/>
                </a:solidFill>
                <a:latin typeface="Arial"/>
                <a:ea typeface="Arial"/>
                <a:cs typeface="Arial"/>
                <a:sym typeface="Arial"/>
              </a:rPr>
              <a:t>(12658 rows × 14 columns)</a:t>
            </a:r>
            <a:r>
              <a:rPr b="0" i="0" lang="en-US" sz="1000" u="none" cap="none" strike="noStrike">
                <a:solidFill>
                  <a:srgbClr val="595959"/>
                </a:solidFill>
                <a:latin typeface="Arial"/>
                <a:ea typeface="Arial"/>
                <a:cs typeface="Arial"/>
                <a:sym typeface="Arial"/>
              </a:rPr>
              <a:t>. </a:t>
            </a:r>
            <a:endParaRPr/>
          </a:p>
        </p:txBody>
      </p:sp>
      <p:sp>
        <p:nvSpPr>
          <p:cNvPr id="333" name="Google Shape;333;p6"/>
          <p:cNvSpPr txBox="1"/>
          <p:nvPr/>
        </p:nvSpPr>
        <p:spPr>
          <a:xfrm>
            <a:off x="8048947" y="5017218"/>
            <a:ext cx="3518641" cy="338554"/>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None/>
            </a:pPr>
            <a:r>
              <a:rPr b="0" i="0" lang="en-US" sz="1600" u="none" cap="none" strike="noStrike">
                <a:solidFill>
                  <a:srgbClr val="595959"/>
                </a:solidFill>
                <a:latin typeface="Arial"/>
                <a:ea typeface="Arial"/>
                <a:cs typeface="Arial"/>
                <a:sym typeface="Arial"/>
              </a:rPr>
              <a:t>Encode &amp; create new features</a:t>
            </a:r>
            <a:endParaRPr b="0" i="0" sz="1600" u="none" cap="none" strike="noStrike">
              <a:solidFill>
                <a:srgbClr val="595959"/>
              </a:solidFill>
              <a:latin typeface="Arial"/>
              <a:ea typeface="Arial"/>
              <a:cs typeface="Arial"/>
              <a:sym typeface="Arial"/>
            </a:endParaRPr>
          </a:p>
        </p:txBody>
      </p:sp>
      <p:sp>
        <p:nvSpPr>
          <p:cNvPr id="334" name="Google Shape;334;p6"/>
          <p:cNvSpPr txBox="1"/>
          <p:nvPr/>
        </p:nvSpPr>
        <p:spPr>
          <a:xfrm>
            <a:off x="9099195" y="5387295"/>
            <a:ext cx="2468393" cy="321303"/>
          </a:xfrm>
          <a:prstGeom prst="rect">
            <a:avLst/>
          </a:prstGeom>
          <a:noFill/>
          <a:ln>
            <a:noFill/>
          </a:ln>
        </p:spPr>
        <p:txBody>
          <a:bodyPr anchorCtr="0" anchor="t" bIns="45700" lIns="45700" spcFirstLastPara="1" rIns="45700" wrap="square" tIns="45700">
            <a:spAutoFit/>
          </a:bodyPr>
          <a:lstStyle/>
          <a:p>
            <a:pPr indent="0" lvl="0" marL="0" marR="0" rtl="0" algn="r">
              <a:lnSpc>
                <a:spcPct val="140000"/>
              </a:lnSpc>
              <a:spcBef>
                <a:spcPts val="0"/>
              </a:spcBef>
              <a:spcAft>
                <a:spcPts val="0"/>
              </a:spcAft>
              <a:buNone/>
            </a:pPr>
            <a:r>
              <a:rPr b="0" i="0" lang="en-US" sz="1200" u="none" cap="none" strike="noStrike">
                <a:solidFill>
                  <a:srgbClr val="595959"/>
                </a:solidFill>
                <a:latin typeface="Arial"/>
                <a:ea typeface="Arial"/>
                <a:cs typeface="Arial"/>
                <a:sym typeface="Arial"/>
              </a:rPr>
              <a:t>(12658 rows × 73 columns)</a:t>
            </a:r>
            <a:r>
              <a:rPr b="0" i="0" lang="en-US" sz="1000" u="none" cap="none" strike="noStrike">
                <a:solidFill>
                  <a:srgbClr val="595959"/>
                </a:solidFill>
                <a:latin typeface="Arial"/>
                <a:ea typeface="Arial"/>
                <a:cs typeface="Arial"/>
                <a:sym typeface="Arial"/>
              </a:rPr>
              <a:t>. </a:t>
            </a:r>
            <a:endParaRPr/>
          </a:p>
        </p:txBody>
      </p:sp>
      <p:sp>
        <p:nvSpPr>
          <p:cNvPr id="335" name="Google Shape;335;p6"/>
          <p:cNvSpPr txBox="1"/>
          <p:nvPr/>
        </p:nvSpPr>
        <p:spPr>
          <a:xfrm>
            <a:off x="1651052" y="580302"/>
            <a:ext cx="8889897" cy="120028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EDA – Data Cleaning and Feature Transformation</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19c4b7377f_0_17"/>
          <p:cNvSpPr/>
          <p:nvPr/>
        </p:nvSpPr>
        <p:spPr>
          <a:xfrm>
            <a:off x="576072" y="1800781"/>
            <a:ext cx="4112431" cy="3598244"/>
          </a:xfrm>
          <a:prstGeom prst="roundRect">
            <a:avLst>
              <a:gd fmla="val 16667" name="adj"/>
            </a:avLst>
          </a:prstGeom>
          <a:solidFill>
            <a:srgbClr val="DEDE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 name="Google Shape;341;g119c4b7377f_0_17"/>
          <p:cNvSpPr txBox="1"/>
          <p:nvPr>
            <p:ph idx="1" type="body"/>
          </p:nvPr>
        </p:nvSpPr>
        <p:spPr>
          <a:xfrm>
            <a:off x="641585" y="1973861"/>
            <a:ext cx="3954900" cy="3226790"/>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1000"/>
              </a:spcBef>
              <a:spcAft>
                <a:spcPts val="0"/>
              </a:spcAft>
              <a:buSzPts val="1100"/>
              <a:buChar char="•"/>
            </a:pPr>
            <a:r>
              <a:rPr lang="en-US" sz="1600">
                <a:solidFill>
                  <a:srgbClr val="595959"/>
                </a:solidFill>
                <a:latin typeface="Arial"/>
                <a:ea typeface="Arial"/>
                <a:cs typeface="Arial"/>
                <a:sym typeface="Arial"/>
              </a:rPr>
              <a:t>Delete highly correlated features: mainly between “state” and “city”</a:t>
            </a:r>
            <a:endParaRPr sz="1600">
              <a:solidFill>
                <a:srgbClr val="595959"/>
              </a:solidFill>
              <a:latin typeface="Arial"/>
              <a:ea typeface="Arial"/>
              <a:cs typeface="Arial"/>
              <a:sym typeface="Arial"/>
            </a:endParaRPr>
          </a:p>
          <a:p>
            <a:pPr indent="-215900" lvl="0" marL="285750" rtl="0" algn="l">
              <a:lnSpc>
                <a:spcPct val="90000"/>
              </a:lnSpc>
              <a:spcBef>
                <a:spcPts val="1000"/>
              </a:spcBef>
              <a:spcAft>
                <a:spcPts val="0"/>
              </a:spcAft>
              <a:buSzPts val="1100"/>
              <a:buNone/>
            </a:pPr>
            <a:r>
              <a:t/>
            </a:r>
            <a:endParaRPr sz="1600">
              <a:solidFill>
                <a:srgbClr val="595959"/>
              </a:solidFill>
              <a:latin typeface="Arial"/>
              <a:ea typeface="Arial"/>
              <a:cs typeface="Arial"/>
              <a:sym typeface="Arial"/>
            </a:endParaRPr>
          </a:p>
          <a:p>
            <a:pPr indent="-285750" lvl="0" marL="285750" rtl="0" algn="l">
              <a:lnSpc>
                <a:spcPct val="90000"/>
              </a:lnSpc>
              <a:spcBef>
                <a:spcPts val="1000"/>
              </a:spcBef>
              <a:spcAft>
                <a:spcPts val="0"/>
              </a:spcAft>
              <a:buSzPts val="1100"/>
              <a:buChar char="•"/>
            </a:pPr>
            <a:r>
              <a:rPr lang="en-US" sz="1600">
                <a:solidFill>
                  <a:srgbClr val="595959"/>
                </a:solidFill>
                <a:latin typeface="Arial"/>
                <a:ea typeface="Arial"/>
                <a:cs typeface="Arial"/>
                <a:sym typeface="Arial"/>
              </a:rPr>
              <a:t>Try various dimension reduction techniques. Evaluate using results from subsequent supervised model.</a:t>
            </a:r>
            <a:endParaRPr sz="1600">
              <a:solidFill>
                <a:srgbClr val="595959"/>
              </a:solidFill>
              <a:latin typeface="Arial"/>
              <a:ea typeface="Arial"/>
              <a:cs typeface="Arial"/>
              <a:sym typeface="Arial"/>
            </a:endParaRPr>
          </a:p>
          <a:p>
            <a:pPr indent="-215900" lvl="0" marL="285750" rtl="0" algn="l">
              <a:lnSpc>
                <a:spcPct val="90000"/>
              </a:lnSpc>
              <a:spcBef>
                <a:spcPts val="1000"/>
              </a:spcBef>
              <a:spcAft>
                <a:spcPts val="0"/>
              </a:spcAft>
              <a:buSzPts val="1100"/>
              <a:buNone/>
            </a:pPr>
            <a:r>
              <a:t/>
            </a:r>
            <a:endParaRPr sz="1600">
              <a:solidFill>
                <a:srgbClr val="595959"/>
              </a:solidFill>
              <a:latin typeface="Arial"/>
              <a:ea typeface="Arial"/>
              <a:cs typeface="Arial"/>
              <a:sym typeface="Arial"/>
            </a:endParaRPr>
          </a:p>
          <a:p>
            <a:pPr indent="-285750" lvl="0" marL="285750" rtl="0" algn="l">
              <a:lnSpc>
                <a:spcPct val="90000"/>
              </a:lnSpc>
              <a:spcBef>
                <a:spcPts val="1000"/>
              </a:spcBef>
              <a:spcAft>
                <a:spcPts val="0"/>
              </a:spcAft>
              <a:buSzPts val="1100"/>
              <a:buChar char="•"/>
            </a:pPr>
            <a:r>
              <a:rPr lang="en-US" sz="1600">
                <a:solidFill>
                  <a:srgbClr val="595959"/>
                </a:solidFill>
                <a:latin typeface="Arial"/>
                <a:ea typeface="Arial"/>
                <a:cs typeface="Arial"/>
                <a:sym typeface="Arial"/>
              </a:rPr>
              <a:t>Since our dataset is very sparse, </a:t>
            </a:r>
            <a:r>
              <a:rPr b="1" lang="en-US" sz="1600">
                <a:solidFill>
                  <a:srgbClr val="F43535"/>
                </a:solidFill>
                <a:latin typeface="Arial"/>
                <a:ea typeface="Arial"/>
                <a:cs typeface="Arial"/>
                <a:sym typeface="Arial"/>
              </a:rPr>
              <a:t>truncatedSVD</a:t>
            </a:r>
            <a:r>
              <a:rPr b="1" lang="en-US" sz="1600">
                <a:solidFill>
                  <a:srgbClr val="595959"/>
                </a:solidFill>
                <a:latin typeface="Arial"/>
                <a:ea typeface="Arial"/>
                <a:cs typeface="Arial"/>
                <a:sym typeface="Arial"/>
              </a:rPr>
              <a:t> </a:t>
            </a:r>
            <a:r>
              <a:rPr lang="en-US" sz="1600">
                <a:solidFill>
                  <a:srgbClr val="595959"/>
                </a:solidFill>
                <a:latin typeface="Arial"/>
                <a:ea typeface="Arial"/>
                <a:cs typeface="Arial"/>
                <a:sym typeface="Arial"/>
              </a:rPr>
              <a:t>gives best result. Need to keep 48 principal components to maintain 90% variance</a:t>
            </a:r>
            <a:endParaRPr sz="1600">
              <a:solidFill>
                <a:srgbClr val="595959"/>
              </a:solidFill>
              <a:latin typeface="Arial"/>
              <a:ea typeface="Arial"/>
              <a:cs typeface="Arial"/>
              <a:sym typeface="Arial"/>
            </a:endParaRPr>
          </a:p>
        </p:txBody>
      </p:sp>
      <p:pic>
        <p:nvPicPr>
          <p:cNvPr id="342" name="Google Shape;342;g119c4b7377f_0_17"/>
          <p:cNvPicPr preferRelativeResize="0"/>
          <p:nvPr/>
        </p:nvPicPr>
        <p:blipFill rotWithShape="1">
          <a:blip r:embed="rId3">
            <a:alphaModFix/>
          </a:blip>
          <a:srcRect b="0" l="0" r="0" t="0"/>
          <a:stretch/>
        </p:blipFill>
        <p:spPr>
          <a:xfrm>
            <a:off x="4902828" y="136122"/>
            <a:ext cx="8234173" cy="6585755"/>
          </a:xfrm>
          <a:prstGeom prst="rect">
            <a:avLst/>
          </a:prstGeom>
          <a:noFill/>
          <a:ln>
            <a:noFill/>
          </a:ln>
        </p:spPr>
      </p:pic>
      <p:sp>
        <p:nvSpPr>
          <p:cNvPr id="343" name="Google Shape;343;g119c4b7377f_0_17"/>
          <p:cNvSpPr/>
          <p:nvPr/>
        </p:nvSpPr>
        <p:spPr>
          <a:xfrm>
            <a:off x="5331478" y="4714949"/>
            <a:ext cx="876600" cy="896100"/>
          </a:xfrm>
          <a:prstGeom prst="roundRect">
            <a:avLst>
              <a:gd fmla="val 16667" name="adj"/>
            </a:avLst>
          </a:prstGeom>
          <a:noFill/>
          <a:ln cap="flat" cmpd="sng" w="19050">
            <a:solidFill>
              <a:srgbClr val="F4393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119c4b7377f_0_17"/>
          <p:cNvSpPr/>
          <p:nvPr/>
        </p:nvSpPr>
        <p:spPr>
          <a:xfrm>
            <a:off x="9734628" y="5065649"/>
            <a:ext cx="467400" cy="1402800"/>
          </a:xfrm>
          <a:prstGeom prst="roundRect">
            <a:avLst>
              <a:gd fmla="val 16667" name="adj"/>
            </a:avLst>
          </a:prstGeom>
          <a:noFill/>
          <a:ln cap="flat" cmpd="sng" w="19050">
            <a:solidFill>
              <a:srgbClr val="F4393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119c4b7377f_0_17"/>
          <p:cNvSpPr txBox="1"/>
          <p:nvPr/>
        </p:nvSpPr>
        <p:spPr>
          <a:xfrm>
            <a:off x="335241" y="411431"/>
            <a:ext cx="4996237"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Dimension Reduction</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19c4b7377f_0_27"/>
          <p:cNvSpPr/>
          <p:nvPr/>
        </p:nvSpPr>
        <p:spPr>
          <a:xfrm>
            <a:off x="973759" y="4705525"/>
            <a:ext cx="4112431" cy="1638125"/>
          </a:xfrm>
          <a:prstGeom prst="roundRect">
            <a:avLst>
              <a:gd fmla="val 16667" name="adj"/>
            </a:avLst>
          </a:prstGeom>
          <a:solidFill>
            <a:srgbClr val="DEDED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595959"/>
                </a:solidFill>
                <a:latin typeface="Arial"/>
                <a:ea typeface="Arial"/>
                <a:cs typeface="Arial"/>
                <a:sym typeface="Arial"/>
              </a:rPr>
              <a:t>Choose methods that are scalable with large samples: </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595959"/>
                </a:solidFill>
                <a:latin typeface="Arial"/>
                <a:ea typeface="Arial"/>
                <a:cs typeface="Arial"/>
                <a:sym typeface="Arial"/>
              </a:rPr>
              <a:t>K-Means</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595959"/>
                </a:solidFill>
                <a:latin typeface="Arial"/>
                <a:ea typeface="Arial"/>
                <a:cs typeface="Arial"/>
                <a:sym typeface="Arial"/>
              </a:rPr>
              <a:t>Agglomerative clustering</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595959"/>
                </a:solidFill>
                <a:latin typeface="Arial"/>
                <a:ea typeface="Arial"/>
                <a:cs typeface="Arial"/>
                <a:sym typeface="Arial"/>
              </a:rPr>
              <a:t>DBSCAN</a:t>
            </a:r>
            <a:endParaRPr/>
          </a:p>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sp>
        <p:nvSpPr>
          <p:cNvPr id="351" name="Google Shape;351;g119c4b7377f_0_27"/>
          <p:cNvSpPr/>
          <p:nvPr/>
        </p:nvSpPr>
        <p:spPr>
          <a:xfrm>
            <a:off x="2747525" y="3442000"/>
            <a:ext cx="564900" cy="649500"/>
          </a:xfrm>
          <a:prstGeom prst="downArrow">
            <a:avLst>
              <a:gd fmla="val 50000" name="adj1"/>
              <a:gd fmla="val 50000" name="adj2"/>
            </a:avLst>
          </a:prstGeom>
          <a:solidFill>
            <a:srgbClr val="F439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43939"/>
              </a:solidFill>
              <a:latin typeface="Arial"/>
              <a:ea typeface="Arial"/>
              <a:cs typeface="Arial"/>
              <a:sym typeface="Arial"/>
            </a:endParaRPr>
          </a:p>
        </p:txBody>
      </p:sp>
      <p:pic>
        <p:nvPicPr>
          <p:cNvPr id="352" name="Google Shape;352;g119c4b7377f_0_27"/>
          <p:cNvPicPr preferRelativeResize="0"/>
          <p:nvPr/>
        </p:nvPicPr>
        <p:blipFill rotWithShape="1">
          <a:blip r:embed="rId3">
            <a:alphaModFix/>
          </a:blip>
          <a:srcRect b="0" l="0" r="0" t="0"/>
          <a:stretch/>
        </p:blipFill>
        <p:spPr>
          <a:xfrm>
            <a:off x="6573914" y="4091500"/>
            <a:ext cx="4458925" cy="2672150"/>
          </a:xfrm>
          <a:prstGeom prst="rect">
            <a:avLst/>
          </a:prstGeom>
          <a:noFill/>
          <a:ln>
            <a:noFill/>
          </a:ln>
        </p:spPr>
      </p:pic>
      <p:pic>
        <p:nvPicPr>
          <p:cNvPr id="353" name="Google Shape;353;g119c4b7377f_0_27"/>
          <p:cNvPicPr preferRelativeResize="0"/>
          <p:nvPr/>
        </p:nvPicPr>
        <p:blipFill rotWithShape="1">
          <a:blip r:embed="rId4">
            <a:alphaModFix/>
          </a:blip>
          <a:srcRect b="0" l="0" r="0" t="0"/>
          <a:stretch/>
        </p:blipFill>
        <p:spPr>
          <a:xfrm>
            <a:off x="6666275" y="994528"/>
            <a:ext cx="4112431" cy="3196674"/>
          </a:xfrm>
          <a:prstGeom prst="rect">
            <a:avLst/>
          </a:prstGeom>
          <a:noFill/>
          <a:ln>
            <a:noFill/>
          </a:ln>
        </p:spPr>
      </p:pic>
      <p:sp>
        <p:nvSpPr>
          <p:cNvPr id="354" name="Google Shape;354;g119c4b7377f_0_27"/>
          <p:cNvSpPr txBox="1"/>
          <p:nvPr/>
        </p:nvSpPr>
        <p:spPr>
          <a:xfrm>
            <a:off x="973760" y="4191202"/>
            <a:ext cx="4112430" cy="410841"/>
          </a:xfrm>
          <a:prstGeom prst="rect">
            <a:avLst/>
          </a:prstGeom>
          <a:solidFill>
            <a:srgbClr val="F43939"/>
          </a:solidFill>
          <a:ln cap="flat" cmpd="sng" w="9525">
            <a:solidFill>
              <a:srgbClr val="FFCA08"/>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15000"/>
              </a:lnSpc>
              <a:spcBef>
                <a:spcPts val="0"/>
              </a:spcBef>
              <a:spcAft>
                <a:spcPts val="0"/>
              </a:spcAft>
              <a:buClr>
                <a:schemeClr val="dk1"/>
              </a:buClr>
              <a:buSzPts val="1100"/>
              <a:buFont typeface="Arial"/>
              <a:buNone/>
            </a:pPr>
            <a:r>
              <a:rPr b="1" i="0" lang="en-US" sz="1800" u="none" cap="none" strike="noStrike">
                <a:solidFill>
                  <a:schemeClr val="lt1"/>
                </a:solidFill>
                <a:latin typeface="Arial"/>
                <a:ea typeface="Arial"/>
                <a:cs typeface="Arial"/>
                <a:sym typeface="Arial"/>
              </a:rPr>
              <a:t>Clustering</a:t>
            </a:r>
            <a:endParaRPr b="1" i="0" sz="1800" u="none" cap="none" strike="noStrike">
              <a:solidFill>
                <a:schemeClr val="lt1"/>
              </a:solidFill>
              <a:latin typeface="Arial"/>
              <a:ea typeface="Arial"/>
              <a:cs typeface="Arial"/>
              <a:sym typeface="Arial"/>
            </a:endParaRPr>
          </a:p>
        </p:txBody>
      </p:sp>
      <p:sp>
        <p:nvSpPr>
          <p:cNvPr id="355" name="Google Shape;355;g119c4b7377f_0_27"/>
          <p:cNvSpPr/>
          <p:nvPr/>
        </p:nvSpPr>
        <p:spPr>
          <a:xfrm>
            <a:off x="973759" y="1533016"/>
            <a:ext cx="4112431" cy="1781175"/>
          </a:xfrm>
          <a:prstGeom prst="roundRect">
            <a:avLst>
              <a:gd fmla="val 16667" name="adj"/>
            </a:avLst>
          </a:prstGeom>
          <a:solidFill>
            <a:srgbClr val="DEDEDE"/>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595959"/>
                </a:solidFill>
                <a:latin typeface="Arial"/>
                <a:ea typeface="Arial"/>
                <a:cs typeface="Arial"/>
                <a:sym typeface="Arial"/>
              </a:rPr>
              <a:t>Both PCA and TSNE tell the same story: </a:t>
            </a:r>
            <a:r>
              <a:rPr b="1" i="0" lang="en-US" sz="1400" u="none" cap="none" strike="noStrike">
                <a:solidFill>
                  <a:srgbClr val="F43535"/>
                </a:solidFill>
                <a:latin typeface="Arial"/>
                <a:ea typeface="Arial"/>
                <a:cs typeface="Arial"/>
                <a:sym typeface="Arial"/>
              </a:rPr>
              <a:t>Portland</a:t>
            </a:r>
            <a:r>
              <a:rPr b="0" i="0" lang="en-US" sz="1400" u="none" cap="none" strike="noStrike">
                <a:solidFill>
                  <a:srgbClr val="595959"/>
                </a:solidFill>
                <a:latin typeface="Arial"/>
                <a:ea typeface="Arial"/>
                <a:cs typeface="Arial"/>
                <a:sym typeface="Arial"/>
              </a:rPr>
              <a:t> and </a:t>
            </a:r>
            <a:r>
              <a:rPr b="1" i="0" lang="en-US" sz="1400" u="none" cap="none" strike="noStrike">
                <a:solidFill>
                  <a:srgbClr val="F43535"/>
                </a:solidFill>
                <a:latin typeface="Arial"/>
                <a:ea typeface="Arial"/>
                <a:cs typeface="Arial"/>
                <a:sym typeface="Arial"/>
              </a:rPr>
              <a:t>Vancouver</a:t>
            </a:r>
            <a:r>
              <a:rPr b="0" i="0" lang="en-US" sz="1400" u="none" cap="none" strike="noStrike">
                <a:solidFill>
                  <a:srgbClr val="595959"/>
                </a:solidFill>
                <a:latin typeface="Arial"/>
                <a:ea typeface="Arial"/>
                <a:cs typeface="Arial"/>
                <a:sym typeface="Arial"/>
              </a:rPr>
              <a:t> are overlapping, and </a:t>
            </a:r>
            <a:r>
              <a:rPr b="1" i="0" lang="en-US" sz="1400" u="none" cap="none" strike="noStrike">
                <a:solidFill>
                  <a:srgbClr val="F43535"/>
                </a:solidFill>
                <a:latin typeface="Arial"/>
                <a:ea typeface="Arial"/>
                <a:cs typeface="Arial"/>
                <a:sym typeface="Arial"/>
              </a:rPr>
              <a:t>Orlando</a:t>
            </a:r>
            <a:r>
              <a:rPr b="0" i="0" lang="en-US" sz="1400" u="none" cap="none" strike="noStrike">
                <a:solidFill>
                  <a:srgbClr val="595959"/>
                </a:solidFill>
                <a:latin typeface="Arial"/>
                <a:ea typeface="Arial"/>
                <a:cs typeface="Arial"/>
                <a:sym typeface="Arial"/>
              </a:rPr>
              <a:t>, </a:t>
            </a:r>
            <a:r>
              <a:rPr b="1" i="0" lang="en-US" sz="1400" u="none" cap="none" strike="noStrike">
                <a:solidFill>
                  <a:srgbClr val="F43535"/>
                </a:solidFill>
                <a:latin typeface="Arial"/>
                <a:ea typeface="Arial"/>
                <a:cs typeface="Arial"/>
                <a:sym typeface="Arial"/>
              </a:rPr>
              <a:t>Atlanta</a:t>
            </a:r>
            <a:r>
              <a:rPr b="0" i="0" lang="en-US" sz="1400" u="none" cap="none" strike="noStrike">
                <a:solidFill>
                  <a:srgbClr val="595959"/>
                </a:solidFill>
                <a:latin typeface="Arial"/>
                <a:ea typeface="Arial"/>
                <a:cs typeface="Arial"/>
                <a:sym typeface="Arial"/>
              </a:rPr>
              <a:t>, </a:t>
            </a:r>
            <a:r>
              <a:rPr b="1" i="0" lang="en-US" sz="1400" u="none" cap="none" strike="noStrike">
                <a:solidFill>
                  <a:srgbClr val="F43535"/>
                </a:solidFill>
                <a:latin typeface="Arial"/>
                <a:ea typeface="Arial"/>
                <a:cs typeface="Arial"/>
                <a:sym typeface="Arial"/>
              </a:rPr>
              <a:t>Austin</a:t>
            </a:r>
            <a:r>
              <a:rPr b="0" i="0" lang="en-US" sz="1400" u="none" cap="none" strike="noStrike">
                <a:solidFill>
                  <a:srgbClr val="595959"/>
                </a:solidFill>
                <a:latin typeface="Arial"/>
                <a:ea typeface="Arial"/>
                <a:cs typeface="Arial"/>
                <a:sym typeface="Arial"/>
              </a:rPr>
              <a:t> are overlapping. </a:t>
            </a:r>
            <a:endParaRPr/>
          </a:p>
          <a:p>
            <a:pPr indent="-285750" lvl="0" marL="285750" marR="0" rtl="0" algn="l">
              <a:lnSpc>
                <a:spcPct val="100000"/>
              </a:lnSpc>
              <a:spcBef>
                <a:spcPts val="1000"/>
              </a:spcBef>
              <a:spcAft>
                <a:spcPts val="0"/>
              </a:spcAft>
              <a:buClr>
                <a:srgbClr val="000000"/>
              </a:buClr>
              <a:buSzPts val="1400"/>
              <a:buFont typeface="Arial"/>
              <a:buChar char="•"/>
            </a:pPr>
            <a:r>
              <a:rPr b="0" i="0" lang="en-US" sz="1400" u="none" cap="none" strike="noStrike">
                <a:solidFill>
                  <a:srgbClr val="595959"/>
                </a:solidFill>
                <a:latin typeface="Arial"/>
                <a:ea typeface="Arial"/>
                <a:cs typeface="Arial"/>
                <a:sym typeface="Arial"/>
              </a:rPr>
              <a:t>Also, cities within one group are close to each other in geography. </a:t>
            </a:r>
            <a:endParaRPr/>
          </a:p>
        </p:txBody>
      </p:sp>
      <p:sp>
        <p:nvSpPr>
          <p:cNvPr id="356" name="Google Shape;356;g119c4b7377f_0_27"/>
          <p:cNvSpPr txBox="1"/>
          <p:nvPr/>
        </p:nvSpPr>
        <p:spPr>
          <a:xfrm>
            <a:off x="229341" y="386338"/>
            <a:ext cx="7218084"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Visualization Before Clustering</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19c4b7377f_0_66"/>
          <p:cNvSpPr txBox="1"/>
          <p:nvPr>
            <p:ph idx="1" type="body"/>
          </p:nvPr>
        </p:nvSpPr>
        <p:spPr>
          <a:xfrm>
            <a:off x="7639050" y="3779529"/>
            <a:ext cx="4230600" cy="2720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600">
                <a:solidFill>
                  <a:srgbClr val="595959"/>
                </a:solidFill>
                <a:latin typeface="Arial"/>
                <a:ea typeface="Arial"/>
                <a:cs typeface="Arial"/>
                <a:sym typeface="Arial"/>
              </a:rPr>
              <a:t>From Elbow method: inertia score keeps decreasing, but we don’t want to form too many cluster. We try to form 2 or 3 clusters by looking at silhouette score.</a:t>
            </a:r>
            <a:endParaRPr sz="1600">
              <a:solidFill>
                <a:srgbClr val="595959"/>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600">
              <a:solidFill>
                <a:srgbClr val="595959"/>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600">
                <a:solidFill>
                  <a:srgbClr val="595959"/>
                </a:solidFill>
                <a:latin typeface="Arial"/>
                <a:ea typeface="Arial"/>
                <a:cs typeface="Arial"/>
                <a:sym typeface="Arial"/>
              </a:rPr>
              <a:t>Find when number of cluster = 2: </a:t>
            </a:r>
            <a:endParaRPr sz="1600">
              <a:solidFill>
                <a:srgbClr val="595959"/>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600">
                <a:solidFill>
                  <a:srgbClr val="595959"/>
                </a:solidFill>
                <a:latin typeface="Arial"/>
                <a:ea typeface="Arial"/>
                <a:cs typeface="Arial"/>
                <a:sym typeface="Arial"/>
              </a:rPr>
              <a:t>Cluster 1 exactly comprised of Portland + Vancouver and Cluster 2 = Orlando + Austin + Atlanta</a:t>
            </a:r>
            <a:endParaRPr sz="1600">
              <a:solidFill>
                <a:srgbClr val="595959"/>
              </a:solidFill>
              <a:latin typeface="Arial"/>
              <a:ea typeface="Arial"/>
              <a:cs typeface="Arial"/>
              <a:sym typeface="Arial"/>
            </a:endParaRPr>
          </a:p>
        </p:txBody>
      </p:sp>
      <p:pic>
        <p:nvPicPr>
          <p:cNvPr id="362" name="Google Shape;362;g119c4b7377f_0_66"/>
          <p:cNvPicPr preferRelativeResize="0"/>
          <p:nvPr/>
        </p:nvPicPr>
        <p:blipFill rotWithShape="1">
          <a:blip r:embed="rId3">
            <a:alphaModFix/>
          </a:blip>
          <a:srcRect b="0" l="0" r="0" t="0"/>
          <a:stretch/>
        </p:blipFill>
        <p:spPr>
          <a:xfrm>
            <a:off x="451742" y="1032841"/>
            <a:ext cx="4581077" cy="3054051"/>
          </a:xfrm>
          <a:prstGeom prst="rect">
            <a:avLst/>
          </a:prstGeom>
          <a:noFill/>
          <a:ln>
            <a:noFill/>
          </a:ln>
        </p:spPr>
      </p:pic>
      <p:graphicFrame>
        <p:nvGraphicFramePr>
          <p:cNvPr id="363" name="Google Shape;363;g119c4b7377f_0_66"/>
          <p:cNvGraphicFramePr/>
          <p:nvPr/>
        </p:nvGraphicFramePr>
        <p:xfrm>
          <a:off x="339542" y="4086891"/>
          <a:ext cx="3000000" cy="3000000"/>
        </p:xfrm>
        <a:graphic>
          <a:graphicData uri="http://schemas.openxmlformats.org/drawingml/2006/table">
            <a:tbl>
              <a:tblPr bandRow="1" firstRow="1">
                <a:noFill/>
                <a:tableStyleId>{417CF76A-10D8-48C3-9811-0B07EBE81215}</a:tableStyleId>
              </a:tblPr>
              <a:tblGrid>
                <a:gridCol w="1276600"/>
                <a:gridCol w="975900"/>
                <a:gridCol w="1230550"/>
                <a:gridCol w="1386925"/>
                <a:gridCol w="1813325"/>
              </a:tblGrid>
              <a:tr h="44195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43535"/>
                        </a:solidFill>
                        <a:latin typeface="Arial"/>
                        <a:ea typeface="Arial"/>
                        <a:cs typeface="Arial"/>
                        <a:sym typeface="Arial"/>
                      </a:endParaRPr>
                    </a:p>
                  </a:txBody>
                  <a:tcPr marT="45725" marB="45725" marR="91450" marL="91450">
                    <a:solidFill>
                      <a:srgbClr val="F43535"/>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Within cluster</a:t>
                      </a:r>
                      <a:endParaRPr sz="1600" u="none" cap="none" strike="noStrike">
                        <a:latin typeface="Arial"/>
                        <a:ea typeface="Arial"/>
                        <a:cs typeface="Arial"/>
                        <a:sym typeface="Arial"/>
                      </a:endParaRPr>
                    </a:p>
                  </a:txBody>
                  <a:tcPr marT="45725" marB="45725" marR="91450" marL="91450">
                    <a:solidFill>
                      <a:srgbClr val="F43535"/>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Between cluster</a:t>
                      </a:r>
                      <a:endParaRPr sz="1600" u="none" cap="none" strike="noStrike">
                        <a:latin typeface="Arial"/>
                        <a:ea typeface="Arial"/>
                        <a:cs typeface="Arial"/>
                        <a:sym typeface="Arial"/>
                      </a:endParaRPr>
                    </a:p>
                  </a:txBody>
                  <a:tcPr marT="45725" marB="45725" marR="91450" marL="91450">
                    <a:solidFill>
                      <a:srgbClr val="F43535"/>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Define good</a:t>
                      </a:r>
                      <a:endParaRPr sz="1600" u="none" cap="none" strike="noStrike">
                        <a:latin typeface="Arial"/>
                        <a:ea typeface="Arial"/>
                        <a:cs typeface="Arial"/>
                        <a:sym typeface="Arial"/>
                      </a:endParaRPr>
                    </a:p>
                  </a:txBody>
                  <a:tcPr marT="45725" marB="45725" marR="91450" marL="91450">
                    <a:solidFill>
                      <a:srgbClr val="F43535"/>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Distance</a:t>
                      </a:r>
                      <a:endParaRPr sz="1600" u="none" cap="none" strike="noStrike">
                        <a:latin typeface="Arial"/>
                        <a:ea typeface="Arial"/>
                        <a:cs typeface="Arial"/>
                        <a:sym typeface="Arial"/>
                      </a:endParaRPr>
                    </a:p>
                  </a:txBody>
                  <a:tcPr marT="45725" marB="45725" marR="91450" marL="91450">
                    <a:solidFill>
                      <a:srgbClr val="F43535"/>
                    </a:solidFill>
                  </a:tcPr>
                </a:tc>
              </a:tr>
              <a:tr h="945750">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Arial"/>
                          <a:ea typeface="Arial"/>
                          <a:cs typeface="Arial"/>
                          <a:sym typeface="Arial"/>
                        </a:rPr>
                        <a:t>Inertia Score</a:t>
                      </a:r>
                      <a:endParaRPr b="1" sz="1600" u="none" cap="none" strike="noStrike">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595959"/>
                          </a:solidFill>
                          <a:latin typeface="Arial"/>
                          <a:ea typeface="Arial"/>
                          <a:cs typeface="Arial"/>
                          <a:sym typeface="Arial"/>
                        </a:rPr>
                        <a:t>√</a:t>
                      </a:r>
                      <a:endParaRPr sz="32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sz="3200" u="none" cap="none" strike="noStrike">
                        <a:solidFill>
                          <a:srgbClr val="595959"/>
                        </a:solidFill>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F43535"/>
                          </a:solidFill>
                          <a:latin typeface="Arial"/>
                          <a:ea typeface="Arial"/>
                          <a:cs typeface="Arial"/>
                          <a:sym typeface="Arial"/>
                        </a:rPr>
                        <a:t>X</a:t>
                      </a:r>
                      <a:endParaRPr sz="3200" u="none" cap="none" strike="noStrike">
                        <a:solidFill>
                          <a:srgbClr val="F43535"/>
                        </a:solidFill>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Not normalized, 0 is the best</a:t>
                      </a:r>
                      <a:endParaRPr sz="1600" u="none" cap="none" strike="noStrike">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Between centroids</a:t>
                      </a:r>
                      <a:endParaRPr sz="1600" u="none" cap="none" strike="noStrike">
                        <a:latin typeface="Arial"/>
                        <a:ea typeface="Arial"/>
                        <a:cs typeface="Arial"/>
                        <a:sym typeface="Arial"/>
                      </a:endParaRPr>
                    </a:p>
                  </a:txBody>
                  <a:tcPr marT="45725" marB="45725" marR="91450" marL="91450">
                    <a:solidFill>
                      <a:schemeClr val="lt1"/>
                    </a:solidFill>
                  </a:tcPr>
                </a:tc>
              </a:tr>
              <a:tr h="727500">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Arial"/>
                          <a:ea typeface="Arial"/>
                          <a:cs typeface="Arial"/>
                          <a:sym typeface="Arial"/>
                        </a:rPr>
                        <a:t>Silhouette Coefficient</a:t>
                      </a:r>
                      <a:endParaRPr b="1" sz="1600" u="none" cap="none" strike="noStrike">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595959"/>
                          </a:solidFill>
                          <a:latin typeface="Arial"/>
                          <a:ea typeface="Arial"/>
                          <a:cs typeface="Arial"/>
                          <a:sym typeface="Arial"/>
                        </a:rPr>
                        <a:t>√</a:t>
                      </a:r>
                      <a:endParaRPr sz="32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595959"/>
                        </a:solidFill>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595959"/>
                          </a:solidFill>
                          <a:latin typeface="Arial"/>
                          <a:ea typeface="Arial"/>
                          <a:cs typeface="Arial"/>
                          <a:sym typeface="Arial"/>
                        </a:rPr>
                        <a:t>√</a:t>
                      </a:r>
                      <a:endParaRPr sz="32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595959"/>
                        </a:solidFill>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Between -1 and 1, 1 is the best</a:t>
                      </a:r>
                      <a:endParaRPr sz="1600" u="none" cap="none" strike="noStrike">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Between all other points</a:t>
                      </a:r>
                      <a:endParaRPr sz="1600" u="none" cap="none" strike="noStrike">
                        <a:latin typeface="Arial"/>
                        <a:ea typeface="Arial"/>
                        <a:cs typeface="Arial"/>
                        <a:sym typeface="Arial"/>
                      </a:endParaRPr>
                    </a:p>
                  </a:txBody>
                  <a:tcPr marT="45725" marB="45725" marR="91450" marL="91450">
                    <a:solidFill>
                      <a:schemeClr val="lt1"/>
                    </a:solidFill>
                  </a:tcPr>
                </a:tc>
              </a:tr>
            </a:tbl>
          </a:graphicData>
        </a:graphic>
      </p:graphicFrame>
      <p:sp>
        <p:nvSpPr>
          <p:cNvPr id="364" name="Google Shape;364;g119c4b7377f_0_66"/>
          <p:cNvSpPr txBox="1"/>
          <p:nvPr/>
        </p:nvSpPr>
        <p:spPr>
          <a:xfrm>
            <a:off x="3597030" y="2594503"/>
            <a:ext cx="625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Calibri"/>
              <a:ea typeface="Calibri"/>
              <a:cs typeface="Calibri"/>
              <a:sym typeface="Calibri"/>
            </a:endParaRPr>
          </a:p>
        </p:txBody>
      </p:sp>
      <p:sp>
        <p:nvSpPr>
          <p:cNvPr id="365" name="Google Shape;365;g119c4b7377f_0_66"/>
          <p:cNvSpPr txBox="1"/>
          <p:nvPr/>
        </p:nvSpPr>
        <p:spPr>
          <a:xfrm>
            <a:off x="4787953" y="2574646"/>
            <a:ext cx="625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Calibri"/>
              <a:ea typeface="Calibri"/>
              <a:cs typeface="Calibri"/>
              <a:sym typeface="Calibri"/>
            </a:endParaRPr>
          </a:p>
        </p:txBody>
      </p:sp>
      <p:graphicFrame>
        <p:nvGraphicFramePr>
          <p:cNvPr id="366" name="Google Shape;366;g119c4b7377f_0_66"/>
          <p:cNvGraphicFramePr/>
          <p:nvPr/>
        </p:nvGraphicFramePr>
        <p:xfrm>
          <a:off x="6865820" y="1108355"/>
          <a:ext cx="3000000" cy="3000000"/>
        </p:xfrm>
        <a:graphic>
          <a:graphicData uri="http://schemas.openxmlformats.org/drawingml/2006/table">
            <a:tbl>
              <a:tblPr bandRow="1" firstRow="1">
                <a:noFill/>
                <a:tableStyleId>{417CF76A-10D8-48C3-9811-0B07EBE81215}</a:tableStyleId>
              </a:tblPr>
              <a:tblGrid>
                <a:gridCol w="1698725"/>
                <a:gridCol w="1880050"/>
              </a:tblGrid>
              <a:tr h="4964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Number of Clusters</a:t>
                      </a:r>
                      <a:endParaRPr sz="1600" u="none" cap="none" strike="noStrike">
                        <a:latin typeface="Arial"/>
                        <a:ea typeface="Arial"/>
                        <a:cs typeface="Arial"/>
                        <a:sym typeface="Arial"/>
                      </a:endParaRPr>
                    </a:p>
                  </a:txBody>
                  <a:tcPr marT="45725" marB="45725" marR="91450" marL="91450">
                    <a:solidFill>
                      <a:srgbClr val="F43535"/>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Silhouette Score</a:t>
                      </a:r>
                      <a:endParaRPr sz="1600" u="none" cap="none" strike="noStrike">
                        <a:latin typeface="Arial"/>
                        <a:ea typeface="Arial"/>
                        <a:cs typeface="Arial"/>
                        <a:sym typeface="Arial"/>
                      </a:endParaRPr>
                    </a:p>
                  </a:txBody>
                  <a:tcPr marT="45725" marB="45725" marR="91450" marL="91450">
                    <a:solidFill>
                      <a:srgbClr val="F43535"/>
                    </a:solidFill>
                  </a:tcPr>
                </a:tc>
              </a:tr>
              <a:tr h="4946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3</a:t>
                      </a:r>
                      <a:endParaRPr sz="1600" u="none" cap="none" strike="noStrike">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solidFill>
                            <a:srgbClr val="F43535"/>
                          </a:solidFill>
                          <a:latin typeface="Arial"/>
                          <a:ea typeface="Arial"/>
                          <a:cs typeface="Arial"/>
                          <a:sym typeface="Arial"/>
                        </a:rPr>
                        <a:t>0.0748</a:t>
                      </a:r>
                      <a:endParaRPr b="1" sz="1600" u="none" cap="none" strike="noStrike">
                        <a:solidFill>
                          <a:srgbClr val="F43535"/>
                        </a:solidFill>
                        <a:latin typeface="Arial"/>
                        <a:ea typeface="Arial"/>
                        <a:cs typeface="Arial"/>
                        <a:sym typeface="Arial"/>
                      </a:endParaRPr>
                    </a:p>
                  </a:txBody>
                  <a:tcPr marT="45725" marB="45725" marR="91450" marL="91450">
                    <a:solidFill>
                      <a:schemeClr val="lt1"/>
                    </a:solidFill>
                  </a:tcPr>
                </a:tc>
              </a:tr>
              <a:tr h="380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2</a:t>
                      </a:r>
                      <a:endParaRPr sz="1600" u="none" cap="none" strike="noStrike">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solidFill>
                            <a:srgbClr val="F43535"/>
                          </a:solidFill>
                          <a:latin typeface="Arial"/>
                          <a:ea typeface="Arial"/>
                          <a:cs typeface="Arial"/>
                          <a:sym typeface="Arial"/>
                        </a:rPr>
                        <a:t>0.0697</a:t>
                      </a:r>
                      <a:endParaRPr b="1" sz="1600" u="none" cap="none" strike="noStrike">
                        <a:solidFill>
                          <a:srgbClr val="F43535"/>
                        </a:solidFill>
                        <a:latin typeface="Arial"/>
                        <a:ea typeface="Arial"/>
                        <a:cs typeface="Arial"/>
                        <a:sym typeface="Arial"/>
                      </a:endParaRPr>
                    </a:p>
                  </a:txBody>
                  <a:tcPr marT="45725" marB="45725" marR="91450" marL="91450">
                    <a:solidFill>
                      <a:schemeClr val="lt1"/>
                    </a:solidFill>
                  </a:tcPr>
                </a:tc>
              </a:tr>
              <a:tr h="380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5</a:t>
                      </a:r>
                      <a:endParaRPr sz="1600" u="none" cap="none" strike="noStrike">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0.0664</a:t>
                      </a:r>
                      <a:endParaRPr sz="1600" u="none" cap="none" strike="noStrike">
                        <a:latin typeface="Arial"/>
                        <a:ea typeface="Arial"/>
                        <a:cs typeface="Arial"/>
                        <a:sym typeface="Arial"/>
                      </a:endParaRPr>
                    </a:p>
                  </a:txBody>
                  <a:tcPr marT="45725" marB="45725" marR="91450" marL="91450">
                    <a:solidFill>
                      <a:schemeClr val="lt1"/>
                    </a:solidFill>
                  </a:tcPr>
                </a:tc>
              </a:tr>
              <a:tr h="380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7</a:t>
                      </a:r>
                      <a:endParaRPr sz="1600" u="none" cap="none" strike="noStrike">
                        <a:latin typeface="Arial"/>
                        <a:ea typeface="Arial"/>
                        <a:cs typeface="Arial"/>
                        <a:sym typeface="Arial"/>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0.0641</a:t>
                      </a:r>
                      <a:endParaRPr sz="1600" u="none" cap="none" strike="noStrike">
                        <a:latin typeface="Arial"/>
                        <a:ea typeface="Arial"/>
                        <a:cs typeface="Arial"/>
                        <a:sym typeface="Arial"/>
                      </a:endParaRPr>
                    </a:p>
                  </a:txBody>
                  <a:tcPr marT="45725" marB="45725" marR="91450" marL="91450">
                    <a:solidFill>
                      <a:schemeClr val="lt1"/>
                    </a:solidFill>
                  </a:tcPr>
                </a:tc>
              </a:tr>
            </a:tbl>
          </a:graphicData>
        </a:graphic>
      </p:graphicFrame>
      <p:sp>
        <p:nvSpPr>
          <p:cNvPr id="367" name="Google Shape;367;g119c4b7377f_0_66"/>
          <p:cNvSpPr txBox="1"/>
          <p:nvPr/>
        </p:nvSpPr>
        <p:spPr>
          <a:xfrm>
            <a:off x="451741" y="386338"/>
            <a:ext cx="7218000" cy="6465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43939"/>
              </a:buClr>
              <a:buSzPts val="2800"/>
              <a:buFont typeface="Arial"/>
              <a:buNone/>
            </a:pPr>
            <a:r>
              <a:rPr b="1" lang="en-US" sz="3600">
                <a:solidFill>
                  <a:srgbClr val="595959"/>
                </a:solidFill>
              </a:rPr>
              <a:t>K Means Result</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g119c547acf5_0_9"/>
          <p:cNvPicPr preferRelativeResize="0"/>
          <p:nvPr>
            <p:ph idx="2" type="pic"/>
          </p:nvPr>
        </p:nvPicPr>
        <p:blipFill rotWithShape="1">
          <a:blip r:embed="rId3">
            <a:alphaModFix/>
          </a:blip>
          <a:srcRect b="0" l="5555" r="5555" t="0"/>
          <a:stretch/>
        </p:blipFill>
        <p:spPr>
          <a:xfrm>
            <a:off x="0" y="0"/>
            <a:ext cx="12192002" cy="6858000"/>
          </a:xfrm>
          <a:prstGeom prst="rect">
            <a:avLst/>
          </a:prstGeom>
          <a:noFill/>
          <a:ln>
            <a:noFill/>
          </a:ln>
        </p:spPr>
      </p:pic>
      <p:sp>
        <p:nvSpPr>
          <p:cNvPr id="373" name="Google Shape;373;g119c547acf5_0_9"/>
          <p:cNvSpPr txBox="1"/>
          <p:nvPr/>
        </p:nvSpPr>
        <p:spPr>
          <a:xfrm>
            <a:off x="3038100" y="2331575"/>
            <a:ext cx="61158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4800">
                <a:solidFill>
                  <a:schemeClr val="lt1"/>
                </a:solidFill>
              </a:rPr>
              <a:t>Methodologies &amp; Model Comparison</a:t>
            </a:r>
            <a:endParaRPr b="1" sz="48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8"/>
          <p:cNvSpPr/>
          <p:nvPr/>
        </p:nvSpPr>
        <p:spPr>
          <a:xfrm rot="-5400000">
            <a:off x="5540090" y="-2551150"/>
            <a:ext cx="1111819" cy="12191999"/>
          </a:xfrm>
          <a:prstGeom prst="rect">
            <a:avLst/>
          </a:prstGeom>
          <a:solidFill>
            <a:srgbClr val="FEDDD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8"/>
          <p:cNvSpPr txBox="1"/>
          <p:nvPr/>
        </p:nvSpPr>
        <p:spPr>
          <a:xfrm>
            <a:off x="364717" y="1342801"/>
            <a:ext cx="1671729"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3565A"/>
              </a:buClr>
              <a:buSzPts val="1600"/>
              <a:buFont typeface="Arial"/>
              <a:buNone/>
            </a:pPr>
            <a:r>
              <a:rPr b="1" i="0" lang="en-US" sz="1600" u="none" cap="none" strike="noStrike">
                <a:solidFill>
                  <a:srgbClr val="595959"/>
                </a:solidFill>
                <a:latin typeface="Arial"/>
                <a:ea typeface="Arial"/>
                <a:cs typeface="Arial"/>
                <a:sym typeface="Arial"/>
              </a:rPr>
              <a:t>Text Raw Data</a:t>
            </a:r>
            <a:endParaRPr b="1" i="0" sz="1400" u="none" cap="none" strike="noStrike">
              <a:solidFill>
                <a:srgbClr val="595959"/>
              </a:solidFill>
              <a:latin typeface="Arial"/>
              <a:ea typeface="Arial"/>
              <a:cs typeface="Arial"/>
              <a:sym typeface="Arial"/>
            </a:endParaRPr>
          </a:p>
        </p:txBody>
      </p:sp>
      <p:sp>
        <p:nvSpPr>
          <p:cNvPr id="380" name="Google Shape;380;p8"/>
          <p:cNvSpPr/>
          <p:nvPr/>
        </p:nvSpPr>
        <p:spPr>
          <a:xfrm>
            <a:off x="503073" y="1841199"/>
            <a:ext cx="5592927" cy="1111820"/>
          </a:xfrm>
          <a:custGeom>
            <a:rect b="b" l="l" r="r" t="t"/>
            <a:pathLst>
              <a:path extrusionOk="0" h="21600" w="21600">
                <a:moveTo>
                  <a:pt x="0" y="0"/>
                </a:moveTo>
                <a:lnTo>
                  <a:pt x="3356" y="21600"/>
                </a:lnTo>
                <a:lnTo>
                  <a:pt x="18244" y="21600"/>
                </a:lnTo>
                <a:lnTo>
                  <a:pt x="21600" y="0"/>
                </a:lnTo>
                <a:close/>
              </a:path>
            </a:pathLst>
          </a:cu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3565A"/>
              </a:buClr>
              <a:buSzPts val="1600"/>
              <a:buFont typeface="Arial"/>
              <a:buNone/>
            </a:pPr>
            <a:r>
              <a:rPr b="1" i="0" lang="en-US" sz="1600" u="none" cap="none" strike="noStrike">
                <a:solidFill>
                  <a:srgbClr val="53565A"/>
                </a:solidFill>
                <a:latin typeface="Arial"/>
                <a:ea typeface="Arial"/>
                <a:cs typeface="Arial"/>
                <a:sym typeface="Arial"/>
              </a:rPr>
              <a:t>Stratified Sampling &amp; Aspect Evaluation</a:t>
            </a:r>
            <a:endParaRPr b="0" i="0" sz="1400" u="none" cap="none" strike="noStrike">
              <a:solidFill>
                <a:srgbClr val="000000"/>
              </a:solidFill>
              <a:latin typeface="Arial"/>
              <a:ea typeface="Arial"/>
              <a:cs typeface="Arial"/>
              <a:sym typeface="Arial"/>
            </a:endParaRPr>
          </a:p>
        </p:txBody>
      </p:sp>
      <p:sp>
        <p:nvSpPr>
          <p:cNvPr id="381" name="Google Shape;381;p8"/>
          <p:cNvSpPr/>
          <p:nvPr/>
        </p:nvSpPr>
        <p:spPr>
          <a:xfrm>
            <a:off x="1400935" y="2993327"/>
            <a:ext cx="3806066" cy="1111820"/>
          </a:xfrm>
          <a:custGeom>
            <a:rect b="b" l="l" r="r" t="t"/>
            <a:pathLst>
              <a:path extrusionOk="0" h="21600" w="21600">
                <a:moveTo>
                  <a:pt x="0" y="0"/>
                </a:moveTo>
                <a:lnTo>
                  <a:pt x="3356" y="21600"/>
                </a:lnTo>
                <a:lnTo>
                  <a:pt x="18244" y="21600"/>
                </a:lnTo>
                <a:lnTo>
                  <a:pt x="21600" y="0"/>
                </a:lnTo>
                <a:close/>
              </a:path>
            </a:pathLst>
          </a:custGeom>
          <a:solidFill>
            <a:srgbClr val="F439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ABSA based on BERT</a:t>
            </a:r>
            <a:endParaRPr b="0" i="0" sz="1400" u="none" cap="none" strike="noStrike">
              <a:solidFill>
                <a:srgbClr val="000000"/>
              </a:solidFill>
              <a:latin typeface="Arial"/>
              <a:ea typeface="Arial"/>
              <a:cs typeface="Arial"/>
              <a:sym typeface="Arial"/>
            </a:endParaRPr>
          </a:p>
        </p:txBody>
      </p:sp>
      <p:sp>
        <p:nvSpPr>
          <p:cNvPr id="382" name="Google Shape;382;p8"/>
          <p:cNvSpPr/>
          <p:nvPr/>
        </p:nvSpPr>
        <p:spPr>
          <a:xfrm>
            <a:off x="1998633" y="4145455"/>
            <a:ext cx="2598768" cy="1116207"/>
          </a:xfrm>
          <a:custGeom>
            <a:rect b="b" l="l" r="r" t="t"/>
            <a:pathLst>
              <a:path extrusionOk="0" h="21600" w="21600">
                <a:moveTo>
                  <a:pt x="0" y="0"/>
                </a:moveTo>
                <a:lnTo>
                  <a:pt x="3356" y="21600"/>
                </a:lnTo>
                <a:lnTo>
                  <a:pt x="18244" y="21600"/>
                </a:lnTo>
                <a:lnTo>
                  <a:pt x="21600" y="0"/>
                </a:lnTo>
                <a:close/>
              </a:path>
            </a:pathLst>
          </a:custGeom>
          <a:solidFill>
            <a:srgbClr val="7F7F7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cap="none" strike="noStrike">
                <a:solidFill>
                  <a:schemeClr val="lt1"/>
                </a:solidFill>
                <a:latin typeface="Arial"/>
                <a:ea typeface="Arial"/>
                <a:cs typeface="Arial"/>
                <a:sym typeface="Arial"/>
              </a:rPr>
              <a:t>Model Testing &amp; </a:t>
            </a:r>
            <a:endParaRPr/>
          </a:p>
          <a:p>
            <a:pPr indent="0" lvl="0" marL="0" marR="0" rtl="0" algn="ctr">
              <a:lnSpc>
                <a:spcPct val="100000"/>
              </a:lnSpc>
              <a:spcBef>
                <a:spcPts val="0"/>
              </a:spcBef>
              <a:spcAft>
                <a:spcPts val="0"/>
              </a:spcAft>
              <a:buClr>
                <a:srgbClr val="FFFFFF"/>
              </a:buClr>
              <a:buSzPts val="1600"/>
              <a:buFont typeface="Arial"/>
              <a:buNone/>
            </a:pPr>
            <a:r>
              <a:rPr b="1" i="0" lang="en-US" sz="1600" u="none" cap="none" strike="noStrike">
                <a:solidFill>
                  <a:schemeClr val="lt1"/>
                </a:solidFill>
                <a:latin typeface="Arial"/>
                <a:ea typeface="Arial"/>
                <a:cs typeface="Arial"/>
                <a:sym typeface="Arial"/>
              </a:rPr>
              <a:t>Model </a:t>
            </a:r>
            <a:r>
              <a:rPr b="1" lang="en-US" sz="1600">
                <a:solidFill>
                  <a:schemeClr val="lt1"/>
                </a:solidFill>
              </a:rPr>
              <a:t>Comparison</a:t>
            </a:r>
            <a:endParaRPr b="1" i="0" sz="1600" u="none" cap="none" strike="noStrike">
              <a:solidFill>
                <a:schemeClr val="lt1"/>
              </a:solidFill>
              <a:latin typeface="Arial"/>
              <a:ea typeface="Arial"/>
              <a:cs typeface="Arial"/>
              <a:sym typeface="Arial"/>
            </a:endParaRPr>
          </a:p>
        </p:txBody>
      </p:sp>
      <p:sp>
        <p:nvSpPr>
          <p:cNvPr id="383" name="Google Shape;383;p8"/>
          <p:cNvSpPr/>
          <p:nvPr/>
        </p:nvSpPr>
        <p:spPr>
          <a:xfrm>
            <a:off x="2398428" y="5297583"/>
            <a:ext cx="1801040" cy="1111820"/>
          </a:xfrm>
          <a:custGeom>
            <a:rect b="b" l="l" r="r" t="t"/>
            <a:pathLst>
              <a:path extrusionOk="0" h="21600" w="21600">
                <a:moveTo>
                  <a:pt x="0" y="0"/>
                </a:moveTo>
                <a:lnTo>
                  <a:pt x="0" y="21600"/>
                </a:lnTo>
                <a:lnTo>
                  <a:pt x="21600" y="21600"/>
                </a:lnTo>
                <a:lnTo>
                  <a:pt x="21600" y="0"/>
                </a:lnTo>
                <a:close/>
              </a:path>
            </a:pathLst>
          </a:custGeom>
          <a:solidFill>
            <a:srgbClr val="3F3F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Result</a:t>
            </a:r>
            <a:endParaRPr b="0" i="0" sz="1400" u="none" cap="none" strike="noStrike">
              <a:solidFill>
                <a:srgbClr val="000000"/>
              </a:solidFill>
              <a:latin typeface="Arial"/>
              <a:ea typeface="Arial"/>
              <a:cs typeface="Arial"/>
              <a:sym typeface="Arial"/>
            </a:endParaRPr>
          </a:p>
        </p:txBody>
      </p:sp>
      <p:sp>
        <p:nvSpPr>
          <p:cNvPr id="384" name="Google Shape;384;p8"/>
          <p:cNvSpPr txBox="1"/>
          <p:nvPr/>
        </p:nvSpPr>
        <p:spPr>
          <a:xfrm>
            <a:off x="6620114" y="1713033"/>
            <a:ext cx="4814812" cy="1368152"/>
          </a:xfrm>
          <a:prstGeom prst="rect">
            <a:avLst/>
          </a:prstGeom>
          <a:noFill/>
          <a:ln>
            <a:noFill/>
          </a:ln>
        </p:spPr>
        <p:txBody>
          <a:bodyPr anchorCtr="0" anchor="ctr" bIns="45700" lIns="91425" spcFirstLastPara="1" rIns="91425" wrap="square" tIns="45700">
            <a:noAutofit/>
          </a:bodyPr>
          <a:lstStyle/>
          <a:p>
            <a:pPr indent="-169863" lvl="0" marL="169863" marR="0" rtl="0" algn="l">
              <a:lnSpc>
                <a:spcPct val="100000"/>
              </a:lnSpc>
              <a:spcBef>
                <a:spcPts val="0"/>
              </a:spcBef>
              <a:spcAft>
                <a:spcPts val="0"/>
              </a:spcAft>
              <a:buClr>
                <a:srgbClr val="53565A"/>
              </a:buClr>
              <a:buSzPts val="1400"/>
              <a:buFont typeface="Arial"/>
              <a:buChar char="•"/>
            </a:pPr>
            <a:r>
              <a:rPr b="0" i="0" lang="en-US" sz="1400" u="none" cap="none" strike="noStrike">
                <a:solidFill>
                  <a:srgbClr val="53565A"/>
                </a:solidFill>
                <a:latin typeface="Arial"/>
                <a:ea typeface="Arial"/>
                <a:cs typeface="Arial"/>
                <a:sym typeface="Arial"/>
              </a:rPr>
              <a:t>Apply </a:t>
            </a:r>
            <a:r>
              <a:rPr b="1" i="0" lang="en-US" sz="1400" u="none" cap="none" strike="noStrike">
                <a:solidFill>
                  <a:srgbClr val="FF0000"/>
                </a:solidFill>
                <a:latin typeface="Arial"/>
                <a:ea typeface="Arial"/>
                <a:cs typeface="Arial"/>
                <a:sym typeface="Arial"/>
              </a:rPr>
              <a:t>Stratified Sampling</a:t>
            </a:r>
            <a:r>
              <a:rPr b="0" i="0" lang="en-US" sz="1400" u="none" cap="none" strike="noStrike">
                <a:solidFill>
                  <a:srgbClr val="53565A"/>
                </a:solidFill>
                <a:latin typeface="Arial"/>
                <a:ea typeface="Arial"/>
                <a:cs typeface="Arial"/>
                <a:sym typeface="Arial"/>
              </a:rPr>
              <a:t> to reduce computational requirement</a:t>
            </a:r>
            <a:endParaRPr b="1" i="0" sz="1400" u="none" cap="none" strike="noStrike">
              <a:solidFill>
                <a:srgbClr val="FB5E2B"/>
              </a:solidFill>
              <a:latin typeface="Arial"/>
              <a:ea typeface="Arial"/>
              <a:cs typeface="Arial"/>
              <a:sym typeface="Arial"/>
            </a:endParaRPr>
          </a:p>
          <a:p>
            <a:pPr indent="-169863" lvl="0" marL="169863" marR="0" rtl="0" algn="l">
              <a:lnSpc>
                <a:spcPct val="100000"/>
              </a:lnSpc>
              <a:spcBef>
                <a:spcPts val="280"/>
              </a:spcBef>
              <a:spcAft>
                <a:spcPts val="0"/>
              </a:spcAft>
              <a:buClr>
                <a:srgbClr val="53565A"/>
              </a:buClr>
              <a:buSzPts val="1400"/>
              <a:buFont typeface="Arial"/>
              <a:buChar char="•"/>
            </a:pPr>
            <a:r>
              <a:rPr b="0" i="0" lang="en-US" sz="1400" u="none" cap="none" strike="noStrike">
                <a:solidFill>
                  <a:srgbClr val="53565A"/>
                </a:solidFill>
                <a:latin typeface="Arial"/>
                <a:ea typeface="Arial"/>
                <a:cs typeface="Arial"/>
                <a:sym typeface="Arial"/>
              </a:rPr>
              <a:t>Perform </a:t>
            </a:r>
            <a:r>
              <a:rPr b="1" i="0" lang="en-US" sz="1400" u="none" cap="none" strike="noStrike">
                <a:solidFill>
                  <a:srgbClr val="FF0000"/>
                </a:solidFill>
                <a:latin typeface="Arial"/>
                <a:ea typeface="Arial"/>
                <a:cs typeface="Arial"/>
                <a:sym typeface="Arial"/>
              </a:rPr>
              <a:t>Feature Engineering</a:t>
            </a:r>
            <a:r>
              <a:rPr b="0" i="0" lang="en-US" sz="1400" u="none" cap="none" strike="noStrike">
                <a:solidFill>
                  <a:srgbClr val="53565A"/>
                </a:solidFill>
                <a:latin typeface="Arial"/>
                <a:ea typeface="Arial"/>
                <a:cs typeface="Arial"/>
                <a:sym typeface="Arial"/>
              </a:rPr>
              <a:t> to select key aspects </a:t>
            </a:r>
            <a:endParaRPr b="0" i="0" sz="1400" u="none" cap="none" strike="noStrike">
              <a:solidFill>
                <a:srgbClr val="000000"/>
              </a:solidFill>
              <a:latin typeface="Arial"/>
              <a:ea typeface="Arial"/>
              <a:cs typeface="Arial"/>
              <a:sym typeface="Arial"/>
            </a:endParaRPr>
          </a:p>
        </p:txBody>
      </p:sp>
      <p:sp>
        <p:nvSpPr>
          <p:cNvPr id="385" name="Google Shape;385;p8"/>
          <p:cNvSpPr txBox="1"/>
          <p:nvPr/>
        </p:nvSpPr>
        <p:spPr>
          <a:xfrm>
            <a:off x="6620115" y="4145455"/>
            <a:ext cx="4814812" cy="1136099"/>
          </a:xfrm>
          <a:prstGeom prst="rect">
            <a:avLst/>
          </a:prstGeom>
          <a:noFill/>
          <a:ln>
            <a:noFill/>
          </a:ln>
        </p:spPr>
        <p:txBody>
          <a:bodyPr anchorCtr="0" anchor="ctr" bIns="45700" lIns="91425" spcFirstLastPara="1" rIns="91425" wrap="square" tIns="45700">
            <a:noAutofit/>
          </a:bodyPr>
          <a:lstStyle/>
          <a:p>
            <a:pPr indent="-174625" lvl="0" marL="174625" marR="0" rtl="0" algn="l">
              <a:lnSpc>
                <a:spcPct val="100000"/>
              </a:lnSpc>
              <a:spcBef>
                <a:spcPts val="0"/>
              </a:spcBef>
              <a:spcAft>
                <a:spcPts val="0"/>
              </a:spcAft>
              <a:buClr>
                <a:srgbClr val="53565A"/>
              </a:buClr>
              <a:buSzPts val="1400"/>
              <a:buFont typeface="Arial"/>
              <a:buChar char="•"/>
            </a:pPr>
            <a:r>
              <a:rPr b="1" i="0" lang="en-US" sz="1400" u="none" cap="none" strike="noStrike">
                <a:solidFill>
                  <a:srgbClr val="FF0000"/>
                </a:solidFill>
                <a:latin typeface="Arial"/>
                <a:ea typeface="Arial"/>
                <a:cs typeface="Arial"/>
                <a:sym typeface="Arial"/>
              </a:rPr>
              <a:t>Test the models</a:t>
            </a:r>
            <a:r>
              <a:rPr b="0" i="0" lang="en-US" sz="1400" u="none" cap="none" strike="noStrike">
                <a:solidFill>
                  <a:srgbClr val="53565A"/>
                </a:solidFill>
                <a:latin typeface="Arial"/>
                <a:ea typeface="Arial"/>
                <a:cs typeface="Arial"/>
                <a:sym typeface="Arial"/>
              </a:rPr>
              <a:t> with existing customer ratings</a:t>
            </a:r>
            <a:endParaRPr/>
          </a:p>
          <a:p>
            <a:pPr indent="-174625" lvl="0" marL="174625" marR="0" rtl="0" algn="l">
              <a:lnSpc>
                <a:spcPct val="100000"/>
              </a:lnSpc>
              <a:spcBef>
                <a:spcPts val="0"/>
              </a:spcBef>
              <a:spcAft>
                <a:spcPts val="0"/>
              </a:spcAft>
              <a:buClr>
                <a:srgbClr val="53565A"/>
              </a:buClr>
              <a:buSzPts val="1400"/>
              <a:buFont typeface="Arial"/>
              <a:buChar char="•"/>
            </a:pPr>
            <a:r>
              <a:rPr b="0" i="0" lang="en-US" sz="1400" u="none" cap="none" strike="noStrike">
                <a:solidFill>
                  <a:srgbClr val="53565A"/>
                </a:solidFill>
                <a:latin typeface="Arial"/>
                <a:ea typeface="Arial"/>
                <a:cs typeface="Arial"/>
                <a:sym typeface="Arial"/>
              </a:rPr>
              <a:t>Compare performances of several models</a:t>
            </a:r>
            <a:endParaRPr/>
          </a:p>
          <a:p>
            <a:pPr indent="-85725" lvl="0" marL="174625" marR="0" rtl="0" algn="l">
              <a:lnSpc>
                <a:spcPct val="100000"/>
              </a:lnSpc>
              <a:spcBef>
                <a:spcPts val="0"/>
              </a:spcBef>
              <a:spcAft>
                <a:spcPts val="0"/>
              </a:spcAft>
              <a:buClr>
                <a:srgbClr val="53565A"/>
              </a:buClr>
              <a:buSzPts val="1400"/>
              <a:buFont typeface="Arial"/>
              <a:buNone/>
            </a:pPr>
            <a:r>
              <a:t/>
            </a:r>
            <a:endParaRPr b="1" i="0" sz="400" u="none" cap="none" strike="noStrike">
              <a:solidFill>
                <a:srgbClr val="FB5E2B"/>
              </a:solidFill>
              <a:latin typeface="Arial"/>
              <a:ea typeface="Arial"/>
              <a:cs typeface="Arial"/>
              <a:sym typeface="Arial"/>
            </a:endParaRPr>
          </a:p>
        </p:txBody>
      </p:sp>
      <p:sp>
        <p:nvSpPr>
          <p:cNvPr id="386" name="Google Shape;386;p8"/>
          <p:cNvSpPr txBox="1"/>
          <p:nvPr/>
        </p:nvSpPr>
        <p:spPr>
          <a:xfrm>
            <a:off x="6620114" y="5348743"/>
            <a:ext cx="4814813" cy="1018921"/>
          </a:xfrm>
          <a:prstGeom prst="rect">
            <a:avLst/>
          </a:prstGeom>
          <a:noFill/>
          <a:ln>
            <a:noFill/>
          </a:ln>
        </p:spPr>
        <p:txBody>
          <a:bodyPr anchorCtr="0" anchor="ctr" bIns="45700" lIns="91425" spcFirstLastPara="1" rIns="91425" wrap="square" tIns="45700">
            <a:noAutofit/>
          </a:bodyPr>
          <a:lstStyle/>
          <a:p>
            <a:pPr indent="-169863" lvl="0" marL="169863" marR="0" rtl="0" algn="l">
              <a:lnSpc>
                <a:spcPct val="100000"/>
              </a:lnSpc>
              <a:spcBef>
                <a:spcPts val="0"/>
              </a:spcBef>
              <a:spcAft>
                <a:spcPts val="0"/>
              </a:spcAft>
              <a:buClr>
                <a:srgbClr val="53565A"/>
              </a:buClr>
              <a:buSzPts val="1400"/>
              <a:buFont typeface="Arial"/>
              <a:buChar char="•"/>
            </a:pPr>
            <a:r>
              <a:rPr b="0" i="0" lang="en-US" sz="1400" u="none" cap="none" strike="noStrike">
                <a:solidFill>
                  <a:srgbClr val="53565A"/>
                </a:solidFill>
                <a:latin typeface="Arial"/>
                <a:ea typeface="Arial"/>
                <a:cs typeface="Arial"/>
                <a:sym typeface="Arial"/>
              </a:rPr>
              <a:t>Acquire results to </a:t>
            </a:r>
            <a:r>
              <a:rPr b="1" i="0" lang="en-US" sz="1400" u="none" cap="none" strike="noStrike">
                <a:solidFill>
                  <a:srgbClr val="FF0000"/>
                </a:solidFill>
                <a:latin typeface="Arial"/>
                <a:ea typeface="Arial"/>
                <a:cs typeface="Arial"/>
                <a:sym typeface="Arial"/>
              </a:rPr>
              <a:t>Present Recommendations</a:t>
            </a:r>
            <a:r>
              <a:rPr b="0" i="0" lang="en-US" sz="1400" u="none" cap="none" strike="noStrike">
                <a:solidFill>
                  <a:srgbClr val="53565A"/>
                </a:solidFill>
                <a:latin typeface="Arial"/>
                <a:ea typeface="Arial"/>
                <a:cs typeface="Arial"/>
                <a:sym typeface="Arial"/>
              </a:rPr>
              <a:t> to businesses</a:t>
            </a:r>
            <a:endParaRPr b="0" i="0" sz="1400" u="none" cap="none" strike="noStrike">
              <a:solidFill>
                <a:srgbClr val="53565A"/>
              </a:solidFill>
              <a:latin typeface="Arial"/>
              <a:ea typeface="Arial"/>
              <a:cs typeface="Arial"/>
              <a:sym typeface="Arial"/>
            </a:endParaRPr>
          </a:p>
        </p:txBody>
      </p:sp>
      <p:sp>
        <p:nvSpPr>
          <p:cNvPr id="387" name="Google Shape;387;p8"/>
          <p:cNvSpPr txBox="1"/>
          <p:nvPr/>
        </p:nvSpPr>
        <p:spPr>
          <a:xfrm>
            <a:off x="6620115" y="3098616"/>
            <a:ext cx="4814812" cy="902457"/>
          </a:xfrm>
          <a:prstGeom prst="rect">
            <a:avLst/>
          </a:prstGeom>
          <a:noFill/>
          <a:ln>
            <a:noFill/>
          </a:ln>
        </p:spPr>
        <p:txBody>
          <a:bodyPr anchorCtr="0" anchor="ctr" bIns="45700" lIns="91425" spcFirstLastPara="1" rIns="91425" wrap="square" tIns="45700">
            <a:noAutofit/>
          </a:bodyPr>
          <a:lstStyle/>
          <a:p>
            <a:pPr indent="-174625" lvl="0" marL="174625"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Run NLP model to extract customer’s sentiment score on selected aspects</a:t>
            </a:r>
            <a:endParaRPr b="0" i="0" sz="1400" u="none" cap="none" strike="noStrike">
              <a:solidFill>
                <a:srgbClr val="000000"/>
              </a:solidFill>
              <a:latin typeface="Arial"/>
              <a:ea typeface="Arial"/>
              <a:cs typeface="Arial"/>
              <a:sym typeface="Arial"/>
            </a:endParaRPr>
          </a:p>
        </p:txBody>
      </p:sp>
      <p:sp>
        <p:nvSpPr>
          <p:cNvPr id="388" name="Google Shape;388;p8"/>
          <p:cNvSpPr txBox="1"/>
          <p:nvPr/>
        </p:nvSpPr>
        <p:spPr>
          <a:xfrm>
            <a:off x="284407" y="3370442"/>
            <a:ext cx="1263775" cy="348813"/>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95959"/>
              </a:buClr>
              <a:buSzPts val="1600"/>
              <a:buFont typeface="Arial"/>
              <a:buNone/>
            </a:pPr>
            <a:r>
              <a:rPr b="1" i="0" lang="en-US" sz="1600" u="none" cap="none" strike="noStrike">
                <a:solidFill>
                  <a:srgbClr val="595959"/>
                </a:solidFill>
                <a:latin typeface="Arial"/>
                <a:ea typeface="Arial"/>
                <a:cs typeface="Arial"/>
                <a:sym typeface="Arial"/>
              </a:rPr>
              <a:t>Core Model</a:t>
            </a:r>
            <a:endParaRPr/>
          </a:p>
        </p:txBody>
      </p:sp>
      <p:sp>
        <p:nvSpPr>
          <p:cNvPr id="389" name="Google Shape;389;p8"/>
          <p:cNvSpPr txBox="1"/>
          <p:nvPr/>
        </p:nvSpPr>
        <p:spPr>
          <a:xfrm>
            <a:off x="1548182" y="536627"/>
            <a:ext cx="9095634"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Machine Learning Text Analytics Pipeline</a:t>
            </a:r>
            <a:endParaRPr b="0" i="0" sz="1800" u="none" cap="none" strike="noStrike">
              <a:solidFill>
                <a:srgbClr val="595959"/>
              </a:solidFill>
              <a:latin typeface="Arial"/>
              <a:ea typeface="Arial"/>
              <a:cs typeface="Arial"/>
              <a:sym typeface="Arial"/>
            </a:endParaRPr>
          </a:p>
        </p:txBody>
      </p:sp>
      <p:sp>
        <p:nvSpPr>
          <p:cNvPr id="390" name="Google Shape;390;p8"/>
          <p:cNvSpPr/>
          <p:nvPr/>
        </p:nvSpPr>
        <p:spPr>
          <a:xfrm rot="5400000">
            <a:off x="1886358" y="1571699"/>
            <a:ext cx="485775" cy="338514"/>
          </a:xfrm>
          <a:prstGeom prst="bentArrow">
            <a:avLst>
              <a:gd fmla="val 25000" name="adj1"/>
              <a:gd fmla="val 25000" name="adj2"/>
              <a:gd fmla="val 25000" name="adj3"/>
              <a:gd fmla="val 43750" name="adj4"/>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9"/>
          <p:cNvPicPr preferRelativeResize="0"/>
          <p:nvPr/>
        </p:nvPicPr>
        <p:blipFill rotWithShape="1">
          <a:blip r:embed="rId3">
            <a:alphaModFix/>
          </a:blip>
          <a:srcRect b="0" l="0" r="0" t="0"/>
          <a:stretch/>
        </p:blipFill>
        <p:spPr>
          <a:xfrm>
            <a:off x="2957174" y="4127773"/>
            <a:ext cx="6277650" cy="2193600"/>
          </a:xfrm>
          <a:prstGeom prst="rect">
            <a:avLst/>
          </a:prstGeom>
          <a:noFill/>
          <a:ln>
            <a:noFill/>
          </a:ln>
        </p:spPr>
      </p:pic>
      <p:grpSp>
        <p:nvGrpSpPr>
          <p:cNvPr id="396" name="Google Shape;396;p9"/>
          <p:cNvGrpSpPr/>
          <p:nvPr/>
        </p:nvGrpSpPr>
        <p:grpSpPr>
          <a:xfrm>
            <a:off x="1706934" y="1445571"/>
            <a:ext cx="8778128" cy="2372357"/>
            <a:chOff x="5135" y="233046"/>
            <a:chExt cx="8778128" cy="2372357"/>
          </a:xfrm>
        </p:grpSpPr>
        <p:sp>
          <p:nvSpPr>
            <p:cNvPr id="397" name="Google Shape;397;p9"/>
            <p:cNvSpPr/>
            <p:nvPr/>
          </p:nvSpPr>
          <p:spPr>
            <a:xfrm>
              <a:off x="5135" y="857787"/>
              <a:ext cx="1688101" cy="844050"/>
            </a:xfrm>
            <a:prstGeom prst="roundRect">
              <a:avLst>
                <a:gd fmla="val 10000" name="adj"/>
              </a:avLst>
            </a:prstGeom>
            <a:solidFill>
              <a:srgbClr val="59595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
            <p:cNvSpPr txBox="1"/>
            <p:nvPr/>
          </p:nvSpPr>
          <p:spPr>
            <a:xfrm>
              <a:off x="29856" y="882508"/>
              <a:ext cx="1638659" cy="794608"/>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lt1"/>
                  </a:solidFill>
                  <a:latin typeface="Arial"/>
                  <a:ea typeface="Arial"/>
                  <a:cs typeface="Arial"/>
                  <a:sym typeface="Arial"/>
                </a:rPr>
                <a:t>Number of Reviews (N)</a:t>
              </a:r>
              <a:endParaRPr/>
            </a:p>
          </p:txBody>
        </p:sp>
        <p:sp>
          <p:nvSpPr>
            <p:cNvPr id="399" name="Google Shape;399;p9"/>
            <p:cNvSpPr/>
            <p:nvPr/>
          </p:nvSpPr>
          <p:spPr>
            <a:xfrm rot="-2566523">
              <a:off x="1570898" y="940679"/>
              <a:ext cx="919919" cy="53525"/>
            </a:xfrm>
            <a:custGeom>
              <a:rect b="b" l="l" r="r" t="t"/>
              <a:pathLst>
                <a:path extrusionOk="0" h="120000" w="120000">
                  <a:moveTo>
                    <a:pt x="0" y="59999"/>
                  </a:moveTo>
                  <a:lnTo>
                    <a:pt x="120000" y="59999"/>
                  </a:lnTo>
                </a:path>
              </a:pathLst>
            </a:custGeom>
            <a:noFill/>
            <a:ln cap="flat" cmpd="sng" w="254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txBox="1"/>
            <p:nvPr/>
          </p:nvSpPr>
          <p:spPr>
            <a:xfrm rot="-2566523">
              <a:off x="2007859" y="944444"/>
              <a:ext cx="45995" cy="4599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1" name="Google Shape;401;p9"/>
            <p:cNvSpPr/>
            <p:nvPr/>
          </p:nvSpPr>
          <p:spPr>
            <a:xfrm>
              <a:off x="2368478" y="233046"/>
              <a:ext cx="1688101" cy="844050"/>
            </a:xfrm>
            <a:prstGeom prst="roundRect">
              <a:avLst>
                <a:gd fmla="val 10000" name="adj"/>
              </a:avLst>
            </a:prstGeom>
            <a:solidFill>
              <a:srgbClr val="9E9E9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txBox="1"/>
            <p:nvPr/>
          </p:nvSpPr>
          <p:spPr>
            <a:xfrm>
              <a:off x="2393199" y="257767"/>
              <a:ext cx="1638659" cy="794608"/>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lt1"/>
                  </a:solidFill>
                  <a:latin typeface="Arial"/>
                  <a:ea typeface="Arial"/>
                  <a:cs typeface="Arial"/>
                  <a:sym typeface="Arial"/>
                </a:rPr>
                <a:t>N &lt;= 10</a:t>
              </a:r>
              <a:endParaRPr/>
            </a:p>
          </p:txBody>
        </p:sp>
        <p:sp>
          <p:nvSpPr>
            <p:cNvPr id="403" name="Google Shape;403;p9"/>
            <p:cNvSpPr/>
            <p:nvPr/>
          </p:nvSpPr>
          <p:spPr>
            <a:xfrm>
              <a:off x="4056579" y="628309"/>
              <a:ext cx="675240" cy="53525"/>
            </a:xfrm>
            <a:custGeom>
              <a:rect b="b" l="l" r="r" t="t"/>
              <a:pathLst>
                <a:path extrusionOk="0" h="120000" w="120000">
                  <a:moveTo>
                    <a:pt x="0" y="59999"/>
                  </a:moveTo>
                  <a:lnTo>
                    <a:pt x="120000" y="59999"/>
                  </a:lnTo>
                </a:path>
              </a:pathLst>
            </a:custGeom>
            <a:noFill/>
            <a:ln cap="flat" cmpd="sng" w="254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txBox="1"/>
            <p:nvPr/>
          </p:nvSpPr>
          <p:spPr>
            <a:xfrm>
              <a:off x="4377318" y="638191"/>
              <a:ext cx="33762" cy="3376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5" name="Google Shape;405;p9"/>
            <p:cNvSpPr/>
            <p:nvPr/>
          </p:nvSpPr>
          <p:spPr>
            <a:xfrm>
              <a:off x="4731820" y="233046"/>
              <a:ext cx="1688101" cy="844050"/>
            </a:xfrm>
            <a:prstGeom prst="roundRect">
              <a:avLst>
                <a:gd fmla="val 10000" name="adj"/>
              </a:avLst>
            </a:prstGeom>
            <a:solidFill>
              <a:srgbClr val="9E9E9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txBox="1"/>
            <p:nvPr/>
          </p:nvSpPr>
          <p:spPr>
            <a:xfrm>
              <a:off x="4756541" y="257767"/>
              <a:ext cx="1638659" cy="794608"/>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lt1"/>
                  </a:solidFill>
                  <a:latin typeface="Arial"/>
                  <a:ea typeface="Arial"/>
                  <a:cs typeface="Arial"/>
                  <a:sym typeface="Arial"/>
                </a:rPr>
                <a:t>Retain all reviews</a:t>
              </a:r>
              <a:endParaRPr/>
            </a:p>
          </p:txBody>
        </p:sp>
        <p:sp>
          <p:nvSpPr>
            <p:cNvPr id="407" name="Google Shape;407;p9"/>
            <p:cNvSpPr/>
            <p:nvPr/>
          </p:nvSpPr>
          <p:spPr>
            <a:xfrm rot="2566523">
              <a:off x="1570898" y="1565420"/>
              <a:ext cx="919919" cy="53525"/>
            </a:xfrm>
            <a:custGeom>
              <a:rect b="b" l="l" r="r" t="t"/>
              <a:pathLst>
                <a:path extrusionOk="0" h="120000" w="120000">
                  <a:moveTo>
                    <a:pt x="0" y="59999"/>
                  </a:moveTo>
                  <a:lnTo>
                    <a:pt x="120000" y="59999"/>
                  </a:lnTo>
                </a:path>
              </a:pathLst>
            </a:custGeom>
            <a:noFill/>
            <a:ln cap="flat" cmpd="sng" w="254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txBox="1"/>
            <p:nvPr/>
          </p:nvSpPr>
          <p:spPr>
            <a:xfrm rot="2566523">
              <a:off x="2007859" y="1569185"/>
              <a:ext cx="45995" cy="4599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9" name="Google Shape;409;p9"/>
            <p:cNvSpPr/>
            <p:nvPr/>
          </p:nvSpPr>
          <p:spPr>
            <a:xfrm>
              <a:off x="2368478" y="1482528"/>
              <a:ext cx="1688101" cy="844050"/>
            </a:xfrm>
            <a:prstGeom prst="roundRect">
              <a:avLst>
                <a:gd fmla="val 10000" name="adj"/>
              </a:avLst>
            </a:prstGeom>
            <a:solidFill>
              <a:srgbClr val="46464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txBox="1"/>
            <p:nvPr/>
          </p:nvSpPr>
          <p:spPr>
            <a:xfrm>
              <a:off x="2393199" y="1507249"/>
              <a:ext cx="1638659" cy="794608"/>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lt1"/>
                  </a:solidFill>
                  <a:latin typeface="Arial"/>
                  <a:ea typeface="Arial"/>
                  <a:cs typeface="Arial"/>
                  <a:sym typeface="Arial"/>
                </a:rPr>
                <a:t>N &gt; 10</a:t>
              </a:r>
              <a:endParaRPr/>
            </a:p>
          </p:txBody>
        </p:sp>
        <p:sp>
          <p:nvSpPr>
            <p:cNvPr id="411" name="Google Shape;411;p9"/>
            <p:cNvSpPr/>
            <p:nvPr/>
          </p:nvSpPr>
          <p:spPr>
            <a:xfrm>
              <a:off x="4056579" y="1877791"/>
              <a:ext cx="675240" cy="53525"/>
            </a:xfrm>
            <a:custGeom>
              <a:rect b="b" l="l" r="r" t="t"/>
              <a:pathLst>
                <a:path extrusionOk="0" h="120000" w="120000">
                  <a:moveTo>
                    <a:pt x="0" y="59999"/>
                  </a:moveTo>
                  <a:lnTo>
                    <a:pt x="120000" y="59999"/>
                  </a:lnTo>
                </a:path>
              </a:pathLst>
            </a:custGeom>
            <a:noFill/>
            <a:ln cap="flat" cmpd="sng" w="254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txBox="1"/>
            <p:nvPr/>
          </p:nvSpPr>
          <p:spPr>
            <a:xfrm>
              <a:off x="4377318" y="1887673"/>
              <a:ext cx="33762" cy="3376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3" name="Google Shape;413;p9"/>
            <p:cNvSpPr/>
            <p:nvPr/>
          </p:nvSpPr>
          <p:spPr>
            <a:xfrm>
              <a:off x="4731820" y="1482528"/>
              <a:ext cx="1688101" cy="844050"/>
            </a:xfrm>
            <a:prstGeom prst="roundRect">
              <a:avLst>
                <a:gd fmla="val 10000" name="adj"/>
              </a:avLst>
            </a:prstGeom>
            <a:solidFill>
              <a:srgbClr val="46464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txBox="1"/>
            <p:nvPr/>
          </p:nvSpPr>
          <p:spPr>
            <a:xfrm>
              <a:off x="4756541" y="1507249"/>
              <a:ext cx="1638659" cy="794608"/>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chemeClr val="dk1"/>
                </a:buClr>
                <a:buSzPts val="1100"/>
                <a:buFont typeface="Arial"/>
                <a:buNone/>
              </a:pPr>
              <a:r>
                <a:rPr b="0" i="0" lang="en-US" sz="1300" u="none" cap="none" strike="noStrike">
                  <a:solidFill>
                    <a:schemeClr val="lt1"/>
                  </a:solidFill>
                  <a:latin typeface="Arial"/>
                  <a:ea typeface="Arial"/>
                  <a:cs typeface="Arial"/>
                  <a:sym typeface="Arial"/>
                </a:rPr>
                <a:t>Calculate the proportion of review counts of distinct stars</a:t>
              </a:r>
              <a:endParaRPr b="0" i="0" sz="1300" u="none" cap="none" strike="noStrike">
                <a:solidFill>
                  <a:schemeClr val="lt1"/>
                </a:solidFill>
                <a:latin typeface="Arial"/>
                <a:ea typeface="Arial"/>
                <a:cs typeface="Arial"/>
                <a:sym typeface="Arial"/>
              </a:endParaRPr>
            </a:p>
          </p:txBody>
        </p:sp>
        <p:sp>
          <p:nvSpPr>
            <p:cNvPr id="415" name="Google Shape;415;p9"/>
            <p:cNvSpPr/>
            <p:nvPr/>
          </p:nvSpPr>
          <p:spPr>
            <a:xfrm>
              <a:off x="6419921" y="1877791"/>
              <a:ext cx="675240" cy="53525"/>
            </a:xfrm>
            <a:custGeom>
              <a:rect b="b" l="l" r="r" t="t"/>
              <a:pathLst>
                <a:path extrusionOk="0" h="120000" w="120000">
                  <a:moveTo>
                    <a:pt x="0" y="59999"/>
                  </a:moveTo>
                  <a:lnTo>
                    <a:pt x="120000" y="59999"/>
                  </a:lnTo>
                </a:path>
              </a:pathLst>
            </a:custGeom>
            <a:noFill/>
            <a:ln cap="flat" cmpd="sng" w="254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txBox="1"/>
            <p:nvPr/>
          </p:nvSpPr>
          <p:spPr>
            <a:xfrm>
              <a:off x="6740661" y="1887673"/>
              <a:ext cx="33762" cy="3376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7" name="Google Shape;417;p9"/>
            <p:cNvSpPr/>
            <p:nvPr/>
          </p:nvSpPr>
          <p:spPr>
            <a:xfrm>
              <a:off x="7095162" y="1203705"/>
              <a:ext cx="1688101" cy="1401698"/>
            </a:xfrm>
            <a:prstGeom prst="roundRect">
              <a:avLst>
                <a:gd fmla="val 10000" name="adj"/>
              </a:avLst>
            </a:prstGeom>
            <a:solidFill>
              <a:srgbClr val="46464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txBox="1"/>
            <p:nvPr/>
          </p:nvSpPr>
          <p:spPr>
            <a:xfrm>
              <a:off x="7136216" y="1244759"/>
              <a:ext cx="1605993" cy="1319590"/>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chemeClr val="dk1"/>
                </a:buClr>
                <a:buSzPts val="1100"/>
                <a:buFont typeface="Arial"/>
                <a:buNone/>
              </a:pPr>
              <a:r>
                <a:rPr b="0" i="0" lang="en-US" sz="1300" u="none" cap="none" strike="noStrike">
                  <a:solidFill>
                    <a:schemeClr val="lt1"/>
                  </a:solidFill>
                  <a:latin typeface="Arial"/>
                  <a:ea typeface="Arial"/>
                  <a:cs typeface="Arial"/>
                  <a:sym typeface="Arial"/>
                </a:rPr>
                <a:t>Calculate number of reviews to be drawn for each star so that the total is 10 (for an existing star, keep at least 1 review)</a:t>
              </a:r>
              <a:endParaRPr b="0" i="0" sz="1300" u="none" cap="none" strike="noStrike">
                <a:solidFill>
                  <a:schemeClr val="lt1"/>
                </a:solidFill>
                <a:latin typeface="Arial"/>
                <a:ea typeface="Arial"/>
                <a:cs typeface="Arial"/>
                <a:sym typeface="Arial"/>
              </a:endParaRPr>
            </a:p>
          </p:txBody>
        </p:sp>
      </p:grpSp>
      <p:sp>
        <p:nvSpPr>
          <p:cNvPr id="419" name="Google Shape;419;p9"/>
          <p:cNvSpPr txBox="1"/>
          <p:nvPr/>
        </p:nvSpPr>
        <p:spPr>
          <a:xfrm>
            <a:off x="1548182" y="536627"/>
            <a:ext cx="9095634"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Stratified Sampling Based on Rating</a:t>
            </a:r>
            <a:endParaRPr b="0" i="0" sz="1800" u="none" cap="none" strike="noStrike">
              <a:solidFill>
                <a:srgbClr val="595959"/>
              </a:solidFill>
              <a:latin typeface="Arial"/>
              <a:ea typeface="Arial"/>
              <a:cs typeface="Arial"/>
              <a:sym typeface="Arial"/>
            </a:endParaRPr>
          </a:p>
        </p:txBody>
      </p:sp>
      <p:sp>
        <p:nvSpPr>
          <p:cNvPr id="420" name="Google Shape;420;p9"/>
          <p:cNvSpPr txBox="1"/>
          <p:nvPr/>
        </p:nvSpPr>
        <p:spPr>
          <a:xfrm>
            <a:off x="1625599" y="1771650"/>
            <a:ext cx="182245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For each restaurant</a:t>
            </a:r>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19cc4789f6_4_1000"/>
          <p:cNvSpPr txBox="1"/>
          <p:nvPr/>
        </p:nvSpPr>
        <p:spPr>
          <a:xfrm>
            <a:off x="900712" y="1270268"/>
            <a:ext cx="10390500" cy="520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Food</a:t>
            </a:r>
            <a:endParaRPr b="1"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Food is defined as being appropriate for consumption in restaurants (Peri, 2006).</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Service</a:t>
            </a:r>
            <a:endParaRPr b="1"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 refers to the judgment of customers regarding the delivered performance, that is, “magnitude and direction of discrepancy between perception and expectations of the consumers” (Jamal et al., 2009).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Price</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From the consumer’s perspective, price is what the customer pays or gives for obtaining the product or service. Fairness of price is a psychological factor that plays an important role in the customer’s reaction to the paid price (Kim et al., 2006).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Clean</a:t>
            </a:r>
            <a:endParaRPr b="1" i="0" sz="1800" u="none"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lang="en-US" sz="1600">
                <a:solidFill>
                  <a:schemeClr val="dk1"/>
                </a:solidFill>
              </a:rPr>
              <a:t>Data shows that consumers were already aware of cleanliness in eating out before the pandemic, therefore, cleanliness is the priority for the restaurant to make people come back after Covid-19 (News Desk, 2020).</a:t>
            </a:r>
            <a:endParaRPr b="0" i="0" sz="1600" u="none"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Location</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Restaurant location is an important feature of the restaurant that affects customer behavior and satisfaction (Hyun, 2010).</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0000"/>
              </a:solidFill>
              <a:latin typeface="Arial"/>
              <a:ea typeface="Arial"/>
              <a:cs typeface="Arial"/>
              <a:sym typeface="Arial"/>
            </a:endParaRPr>
          </a:p>
        </p:txBody>
      </p:sp>
      <p:sp>
        <p:nvSpPr>
          <p:cNvPr id="426" name="Google Shape;426;g119cc4789f6_4_1000"/>
          <p:cNvSpPr txBox="1"/>
          <p:nvPr/>
        </p:nvSpPr>
        <p:spPr>
          <a:xfrm>
            <a:off x="1548182" y="536627"/>
            <a:ext cx="9095634"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Feature Engineering – Aspect Selection</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descr="Fig. 2" id="431" name="Google Shape;431;g119c3a00f48_1_9"/>
          <p:cNvPicPr preferRelativeResize="0"/>
          <p:nvPr/>
        </p:nvPicPr>
        <p:blipFill rotWithShape="1">
          <a:blip r:embed="rId3">
            <a:alphaModFix/>
          </a:blip>
          <a:srcRect b="0" l="0" r="0" t="0"/>
          <a:stretch/>
        </p:blipFill>
        <p:spPr>
          <a:xfrm>
            <a:off x="890475" y="1897150"/>
            <a:ext cx="3648275" cy="4499151"/>
          </a:xfrm>
          <a:prstGeom prst="rect">
            <a:avLst/>
          </a:prstGeom>
          <a:noFill/>
          <a:ln>
            <a:noFill/>
          </a:ln>
        </p:spPr>
      </p:pic>
      <p:sp>
        <p:nvSpPr>
          <p:cNvPr id="432" name="Google Shape;432;g119c3a00f48_1_9"/>
          <p:cNvSpPr txBox="1"/>
          <p:nvPr/>
        </p:nvSpPr>
        <p:spPr>
          <a:xfrm>
            <a:off x="5572288" y="2018090"/>
            <a:ext cx="6143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The ABSA task consists of two sub-tasks, namely,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43939"/>
                </a:solidFill>
                <a:latin typeface="Arial"/>
                <a:ea typeface="Arial"/>
                <a:cs typeface="Arial"/>
                <a:sym typeface="Arial"/>
              </a:rPr>
              <a:t>Aspect Extraction</a:t>
            </a:r>
            <a:r>
              <a:rPr b="1" i="0" lang="en-US" sz="16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and </a:t>
            </a:r>
            <a:r>
              <a:rPr b="1" i="0" lang="en-US" sz="1600" u="none" cap="none" strike="noStrike">
                <a:solidFill>
                  <a:srgbClr val="F43939"/>
                </a:solidFill>
                <a:latin typeface="Arial"/>
                <a:ea typeface="Arial"/>
                <a:cs typeface="Arial"/>
                <a:sym typeface="Arial"/>
              </a:rPr>
              <a:t>Aspect Sentiment Classification</a:t>
            </a:r>
            <a:r>
              <a:rPr b="0"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p:txBody>
      </p:sp>
      <p:sp>
        <p:nvSpPr>
          <p:cNvPr id="433" name="Google Shape;433;g119c3a00f48_1_9"/>
          <p:cNvSpPr txBox="1"/>
          <p:nvPr/>
        </p:nvSpPr>
        <p:spPr>
          <a:xfrm>
            <a:off x="5572300" y="2987531"/>
            <a:ext cx="62232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Arial"/>
                <a:ea typeface="Arial"/>
                <a:cs typeface="Arial"/>
                <a:sym typeface="Arial"/>
              </a:rPr>
              <a:t>Aspect Extraction</a:t>
            </a:r>
            <a:endParaRPr b="0" i="0" sz="1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Aspect category detection helps in identifying the generic topics or aspect category (i.e., characteristics of the food or service) discussed in the opinionated text.</a:t>
            </a:r>
            <a:endParaRPr b="0" i="0" sz="1600" u="none" cap="none" strike="noStrike">
              <a:solidFill>
                <a:srgbClr val="000000"/>
              </a:solidFill>
              <a:latin typeface="Arial"/>
              <a:ea typeface="Arial"/>
              <a:cs typeface="Arial"/>
              <a:sym typeface="Arial"/>
            </a:endParaRPr>
          </a:p>
        </p:txBody>
      </p:sp>
      <p:sp>
        <p:nvSpPr>
          <p:cNvPr id="434" name="Google Shape;434;g119c3a00f48_1_9"/>
          <p:cNvSpPr txBox="1"/>
          <p:nvPr/>
        </p:nvSpPr>
        <p:spPr>
          <a:xfrm>
            <a:off x="5601892" y="4441770"/>
            <a:ext cx="59481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43939"/>
                </a:solidFill>
                <a:latin typeface="Arial"/>
                <a:ea typeface="Arial"/>
                <a:cs typeface="Arial"/>
                <a:sym typeface="Arial"/>
              </a:rPr>
              <a:t>Aspect Sentiment Classification</a:t>
            </a:r>
            <a:endParaRPr b="0" i="0" sz="1600" u="none" cap="none" strike="noStrike">
              <a:solidFill>
                <a:srgbClr val="F4393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Aspect sentiment classification (ASC) aims to classify the sentiment polarity (positive, negative, or neutral) expressed on an aspect extracted from a review sentence.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There are two inputs to ASC: an aspect and a review sentence mentioning that aspect.</a:t>
            </a:r>
            <a:endParaRPr b="0" i="0" sz="1600" u="none" cap="none" strike="noStrike">
              <a:solidFill>
                <a:schemeClr val="dk1"/>
              </a:solidFill>
              <a:latin typeface="Arial"/>
              <a:ea typeface="Arial"/>
              <a:cs typeface="Arial"/>
              <a:sym typeface="Arial"/>
            </a:endParaRPr>
          </a:p>
        </p:txBody>
      </p:sp>
      <p:sp>
        <p:nvSpPr>
          <p:cNvPr id="435" name="Google Shape;435;g119c3a00f48_1_9"/>
          <p:cNvSpPr txBox="1"/>
          <p:nvPr/>
        </p:nvSpPr>
        <p:spPr>
          <a:xfrm>
            <a:off x="1548182" y="536627"/>
            <a:ext cx="9095700" cy="12006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lang="en-US" sz="3600">
                <a:solidFill>
                  <a:srgbClr val="595959"/>
                </a:solidFill>
              </a:rPr>
              <a:t>Aspect Based Sentiment Analysis (ABSA) Based on BERT</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g119cf418cc9_7_0"/>
          <p:cNvPicPr preferRelativeResize="0"/>
          <p:nvPr/>
        </p:nvPicPr>
        <p:blipFill rotWithShape="1">
          <a:blip r:embed="rId3">
            <a:alphaModFix/>
          </a:blip>
          <a:srcRect b="0" l="0" r="0" t="0"/>
          <a:stretch/>
        </p:blipFill>
        <p:spPr>
          <a:xfrm>
            <a:off x="5477680" y="1399974"/>
            <a:ext cx="6318500" cy="2283557"/>
          </a:xfrm>
          <a:prstGeom prst="rect">
            <a:avLst/>
          </a:prstGeom>
          <a:noFill/>
          <a:ln>
            <a:noFill/>
          </a:ln>
        </p:spPr>
      </p:pic>
      <p:grpSp>
        <p:nvGrpSpPr>
          <p:cNvPr id="441" name="Google Shape;441;g119cf418cc9_7_0"/>
          <p:cNvGrpSpPr/>
          <p:nvPr/>
        </p:nvGrpSpPr>
        <p:grpSpPr>
          <a:xfrm>
            <a:off x="5752103" y="3683525"/>
            <a:ext cx="5769671" cy="2825162"/>
            <a:chOff x="5624745" y="3460550"/>
            <a:chExt cx="6253030" cy="3062174"/>
          </a:xfrm>
        </p:grpSpPr>
        <p:pic>
          <p:nvPicPr>
            <p:cNvPr id="442" name="Google Shape;442;g119cf418cc9_7_0"/>
            <p:cNvPicPr preferRelativeResize="0"/>
            <p:nvPr/>
          </p:nvPicPr>
          <p:blipFill rotWithShape="1">
            <a:blip r:embed="rId4">
              <a:alphaModFix/>
            </a:blip>
            <a:srcRect b="0" l="0" r="52496" t="0"/>
            <a:stretch/>
          </p:blipFill>
          <p:spPr>
            <a:xfrm>
              <a:off x="5624745" y="3460550"/>
              <a:ext cx="3001525" cy="3062174"/>
            </a:xfrm>
            <a:prstGeom prst="rect">
              <a:avLst/>
            </a:prstGeom>
            <a:noFill/>
            <a:ln>
              <a:noFill/>
            </a:ln>
          </p:spPr>
        </p:pic>
        <p:sp>
          <p:nvSpPr>
            <p:cNvPr id="443" name="Google Shape;443;g119cf418cc9_7_0"/>
            <p:cNvSpPr/>
            <p:nvPr/>
          </p:nvSpPr>
          <p:spPr>
            <a:xfrm>
              <a:off x="8214475" y="4056688"/>
              <a:ext cx="3663300" cy="186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43535"/>
                  </a:solidFill>
                  <a:highlight>
                    <a:srgbClr val="FFFFFF"/>
                  </a:highlight>
                  <a:latin typeface="Arial"/>
                  <a:ea typeface="Arial"/>
                  <a:cs typeface="Arial"/>
                  <a:sym typeface="Arial"/>
                </a:rPr>
                <a:t>Model: </a:t>
              </a:r>
              <a:r>
                <a:rPr b="0" i="0" lang="en-US" sz="1800" u="none" cap="none" strike="noStrike">
                  <a:solidFill>
                    <a:srgbClr val="595959"/>
                  </a:solidFill>
                  <a:highlight>
                    <a:srgbClr val="FFFFFF"/>
                  </a:highlight>
                  <a:latin typeface="Arial"/>
                  <a:ea typeface="Arial"/>
                  <a:cs typeface="Arial"/>
                  <a:sym typeface="Arial"/>
                </a:rPr>
                <a:t>classifier-rest-0.2</a:t>
              </a:r>
              <a:endParaRPr b="0" i="0" sz="1800" u="none" cap="none" strike="noStrike">
                <a:solidFill>
                  <a:srgbClr val="595959"/>
                </a:solidFill>
                <a:highlight>
                  <a:srgbClr val="FFFFFF"/>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800"/>
                <a:buFont typeface="Arial"/>
                <a:buNone/>
              </a:pPr>
              <a:r>
                <a:rPr b="1" i="0" lang="en-US" sz="1800" u="none" cap="none" strike="noStrike">
                  <a:solidFill>
                    <a:srgbClr val="F43535"/>
                  </a:solidFill>
                  <a:highlight>
                    <a:srgbClr val="FFFFFF"/>
                  </a:highlight>
                  <a:latin typeface="Arial"/>
                  <a:ea typeface="Arial"/>
                  <a:cs typeface="Arial"/>
                  <a:sym typeface="Arial"/>
                </a:rPr>
                <a:t>Accuracy: </a:t>
              </a:r>
              <a:r>
                <a:rPr b="0" i="0" lang="en-US" sz="1800" u="none" cap="none" strike="noStrike">
                  <a:solidFill>
                    <a:srgbClr val="595959"/>
                  </a:solidFill>
                  <a:highlight>
                    <a:srgbClr val="FFFFFF"/>
                  </a:highlight>
                  <a:latin typeface="Arial"/>
                  <a:ea typeface="Arial"/>
                  <a:cs typeface="Arial"/>
                  <a:sym typeface="Arial"/>
                </a:rPr>
                <a:t>85.17%</a:t>
              </a:r>
              <a:endParaRPr b="0" i="0" sz="1800" u="none" cap="none" strike="noStrike">
                <a:solidFill>
                  <a:srgbClr val="595959"/>
                </a:solidFill>
                <a:highlight>
                  <a:srgbClr val="FFFFFF"/>
                </a:highlight>
                <a:latin typeface="Arial"/>
                <a:ea typeface="Arial"/>
                <a:cs typeface="Arial"/>
                <a:sym typeface="Arial"/>
              </a:endParaRPr>
            </a:p>
          </p:txBody>
        </p:sp>
      </p:grpSp>
      <p:pic>
        <p:nvPicPr>
          <p:cNvPr descr="Fig. 2" id="444" name="Google Shape;444;g119cf418cc9_7_0"/>
          <p:cNvPicPr preferRelativeResize="0"/>
          <p:nvPr/>
        </p:nvPicPr>
        <p:blipFill rotWithShape="1">
          <a:blip r:embed="rId5">
            <a:alphaModFix/>
          </a:blip>
          <a:srcRect b="0" l="0" r="0" t="0"/>
          <a:stretch/>
        </p:blipFill>
        <p:spPr>
          <a:xfrm>
            <a:off x="890475" y="1897150"/>
            <a:ext cx="3648275" cy="4499151"/>
          </a:xfrm>
          <a:prstGeom prst="rect">
            <a:avLst/>
          </a:prstGeom>
          <a:noFill/>
          <a:ln>
            <a:noFill/>
          </a:ln>
        </p:spPr>
      </p:pic>
      <p:sp>
        <p:nvSpPr>
          <p:cNvPr id="445" name="Google Shape;445;g119cf418cc9_7_0"/>
          <p:cNvSpPr txBox="1"/>
          <p:nvPr/>
        </p:nvSpPr>
        <p:spPr>
          <a:xfrm>
            <a:off x="1548182" y="536627"/>
            <a:ext cx="9095700" cy="6465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lang="en-US" sz="3600">
                <a:solidFill>
                  <a:srgbClr val="595959"/>
                </a:solidFill>
              </a:rPr>
              <a:t>Aspect Based BERT Example</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
          <p:cNvSpPr/>
          <p:nvPr/>
        </p:nvSpPr>
        <p:spPr>
          <a:xfrm rot="10800000">
            <a:off x="0" y="0"/>
            <a:ext cx="12192000" cy="2623930"/>
          </a:xfrm>
          <a:prstGeom prst="triangle">
            <a:avLst>
              <a:gd fmla="val 50000" name="adj"/>
            </a:avLst>
          </a:prstGeom>
          <a:blipFill rotWithShape="1">
            <a:blip r:embed="rId3">
              <a:alphaModFix/>
            </a:blip>
            <a:stretch>
              <a:fillRect b="0" l="0" r="0" t="-10000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rebuchet MS"/>
              <a:buNone/>
            </a:pPr>
            <a:r>
              <a:t/>
            </a:r>
            <a:endParaRPr b="0" i="0" sz="1800" u="none" cap="none" strike="noStrike">
              <a:solidFill>
                <a:schemeClr val="lt1"/>
              </a:solidFill>
              <a:latin typeface="Trebuchet MS"/>
              <a:ea typeface="Trebuchet MS"/>
              <a:cs typeface="Trebuchet MS"/>
              <a:sym typeface="Trebuchet MS"/>
            </a:endParaRPr>
          </a:p>
        </p:txBody>
      </p:sp>
      <p:sp>
        <p:nvSpPr>
          <p:cNvPr id="147" name="Google Shape;147;p2"/>
          <p:cNvSpPr/>
          <p:nvPr/>
        </p:nvSpPr>
        <p:spPr>
          <a:xfrm rot="10800000">
            <a:off x="0" y="0"/>
            <a:ext cx="12192000" cy="2623930"/>
          </a:xfrm>
          <a:prstGeom prst="triangle">
            <a:avLst>
              <a:gd fmla="val 50000" name="adj"/>
            </a:avLst>
          </a:prstGeom>
          <a:solidFill>
            <a:srgbClr val="F439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rebuchet MS"/>
              <a:buNone/>
            </a:pPr>
            <a:r>
              <a:t/>
            </a:r>
            <a:endParaRPr b="0" i="0" sz="1800" u="none" cap="none" strike="noStrike">
              <a:solidFill>
                <a:schemeClr val="lt1"/>
              </a:solidFill>
              <a:latin typeface="Trebuchet MS"/>
              <a:ea typeface="Trebuchet MS"/>
              <a:cs typeface="Trebuchet MS"/>
              <a:sym typeface="Trebuchet MS"/>
            </a:endParaRPr>
          </a:p>
        </p:txBody>
      </p:sp>
      <p:sp>
        <p:nvSpPr>
          <p:cNvPr id="148" name="Google Shape;148;p2"/>
          <p:cNvSpPr txBox="1"/>
          <p:nvPr/>
        </p:nvSpPr>
        <p:spPr>
          <a:xfrm>
            <a:off x="4493093" y="943571"/>
            <a:ext cx="326243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5400"/>
              <a:buFont typeface="Arial"/>
              <a:buNone/>
            </a:pPr>
            <a:r>
              <a:rPr b="1" i="0" lang="en-US" sz="5400" u="none" cap="none" strike="noStrike">
                <a:solidFill>
                  <a:schemeClr val="lt1"/>
                </a:solidFill>
                <a:latin typeface="Arial"/>
                <a:ea typeface="Arial"/>
                <a:cs typeface="Arial"/>
                <a:sym typeface="Arial"/>
              </a:rPr>
              <a:t>Overview</a:t>
            </a:r>
            <a:endParaRPr b="1" i="0" sz="5400" u="none" cap="none" strike="noStrike">
              <a:solidFill>
                <a:schemeClr val="lt1"/>
              </a:solidFill>
              <a:latin typeface="Arial"/>
              <a:ea typeface="Arial"/>
              <a:cs typeface="Arial"/>
              <a:sym typeface="Arial"/>
            </a:endParaRPr>
          </a:p>
        </p:txBody>
      </p:sp>
      <p:cxnSp>
        <p:nvCxnSpPr>
          <p:cNvPr id="149" name="Google Shape;149;p2"/>
          <p:cNvCxnSpPr/>
          <p:nvPr/>
        </p:nvCxnSpPr>
        <p:spPr>
          <a:xfrm>
            <a:off x="3200400" y="3216729"/>
            <a:ext cx="0" cy="2269671"/>
          </a:xfrm>
          <a:prstGeom prst="straightConnector1">
            <a:avLst/>
          </a:prstGeom>
          <a:noFill/>
          <a:ln cap="flat" cmpd="sng" w="9525">
            <a:solidFill>
              <a:schemeClr val="dk1"/>
            </a:solidFill>
            <a:prstDash val="solid"/>
            <a:round/>
            <a:headEnd len="sm" w="sm" type="none"/>
            <a:tailEnd len="sm" w="sm" type="none"/>
          </a:ln>
        </p:spPr>
      </p:cxnSp>
      <p:sp>
        <p:nvSpPr>
          <p:cNvPr id="150" name="Google Shape;150;p2"/>
          <p:cNvSpPr txBox="1"/>
          <p:nvPr/>
        </p:nvSpPr>
        <p:spPr>
          <a:xfrm>
            <a:off x="1350412" y="3069591"/>
            <a:ext cx="540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7200"/>
              <a:buFont typeface="Trebuchet MS"/>
              <a:buNone/>
            </a:pPr>
            <a:r>
              <a:rPr b="0" i="0" lang="en-US" sz="7200" u="none" cap="none" strike="noStrike">
                <a:solidFill>
                  <a:srgbClr val="595959"/>
                </a:solidFill>
                <a:latin typeface="Trebuchet MS"/>
                <a:ea typeface="Trebuchet MS"/>
                <a:cs typeface="Trebuchet MS"/>
                <a:sym typeface="Trebuchet MS"/>
              </a:rPr>
              <a:t>1</a:t>
            </a:r>
            <a:endParaRPr b="0" i="0" sz="7200" u="none" cap="none" strike="noStrike">
              <a:solidFill>
                <a:srgbClr val="595959"/>
              </a:solidFill>
              <a:latin typeface="Trebuchet MS"/>
              <a:ea typeface="Trebuchet MS"/>
              <a:cs typeface="Trebuchet MS"/>
              <a:sym typeface="Trebuchet MS"/>
            </a:endParaRPr>
          </a:p>
        </p:txBody>
      </p:sp>
      <p:sp>
        <p:nvSpPr>
          <p:cNvPr id="151" name="Google Shape;151;p2"/>
          <p:cNvSpPr/>
          <p:nvPr/>
        </p:nvSpPr>
        <p:spPr>
          <a:xfrm>
            <a:off x="475495" y="4291789"/>
            <a:ext cx="2526148"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800"/>
              <a:buFont typeface="Arial"/>
              <a:buNone/>
            </a:pPr>
            <a:r>
              <a:rPr b="0" i="0" lang="en-US" sz="1800" u="none" cap="none" strike="noStrike">
                <a:solidFill>
                  <a:srgbClr val="595959"/>
                </a:solidFill>
                <a:latin typeface="Arial"/>
                <a:ea typeface="Arial"/>
                <a:cs typeface="Arial"/>
                <a:sym typeface="Arial"/>
              </a:rPr>
              <a:t>Business Implication &amp;</a:t>
            </a:r>
            <a:endParaRPr b="0" i="0" sz="1400" u="none" cap="none" strike="noStrike">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1800"/>
              <a:buFont typeface="Arial"/>
              <a:buNone/>
            </a:pPr>
            <a:r>
              <a:rPr b="0" i="0" lang="en-US" sz="1800" u="none" cap="none" strike="noStrike">
                <a:solidFill>
                  <a:srgbClr val="595959"/>
                </a:solidFill>
                <a:latin typeface="Arial"/>
                <a:ea typeface="Arial"/>
                <a:cs typeface="Arial"/>
                <a:sym typeface="Arial"/>
              </a:rPr>
              <a:t>Team Introduction</a:t>
            </a:r>
            <a:endParaRPr b="0" i="0" sz="1800" u="none" cap="none" strike="noStrike">
              <a:solidFill>
                <a:srgbClr val="595959"/>
              </a:solidFill>
              <a:latin typeface="Arial"/>
              <a:ea typeface="Arial"/>
              <a:cs typeface="Arial"/>
              <a:sym typeface="Arial"/>
            </a:endParaRPr>
          </a:p>
        </p:txBody>
      </p:sp>
      <p:cxnSp>
        <p:nvCxnSpPr>
          <p:cNvPr id="152" name="Google Shape;152;p2"/>
          <p:cNvCxnSpPr/>
          <p:nvPr/>
        </p:nvCxnSpPr>
        <p:spPr>
          <a:xfrm>
            <a:off x="6072541" y="3216729"/>
            <a:ext cx="0" cy="2269671"/>
          </a:xfrm>
          <a:prstGeom prst="straightConnector1">
            <a:avLst/>
          </a:prstGeom>
          <a:noFill/>
          <a:ln cap="flat" cmpd="sng" w="9525">
            <a:solidFill>
              <a:schemeClr val="dk1"/>
            </a:solidFill>
            <a:prstDash val="solid"/>
            <a:round/>
            <a:headEnd len="sm" w="sm" type="none"/>
            <a:tailEnd len="sm" w="sm" type="none"/>
          </a:ln>
        </p:spPr>
      </p:cxnSp>
      <p:sp>
        <p:nvSpPr>
          <p:cNvPr id="153" name="Google Shape;153;p2"/>
          <p:cNvSpPr txBox="1"/>
          <p:nvPr/>
        </p:nvSpPr>
        <p:spPr>
          <a:xfrm>
            <a:off x="4344680" y="3069592"/>
            <a:ext cx="697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7200"/>
              <a:buFont typeface="Trebuchet MS"/>
              <a:buNone/>
            </a:pPr>
            <a:r>
              <a:rPr b="0" i="0" lang="en-US" sz="7200" u="none" cap="none" strike="noStrike">
                <a:solidFill>
                  <a:srgbClr val="595959"/>
                </a:solidFill>
                <a:latin typeface="Trebuchet MS"/>
                <a:ea typeface="Trebuchet MS"/>
                <a:cs typeface="Trebuchet MS"/>
                <a:sym typeface="Trebuchet MS"/>
              </a:rPr>
              <a:t>2</a:t>
            </a:r>
            <a:endParaRPr b="0" i="0" sz="7200" u="none" cap="none" strike="noStrike">
              <a:solidFill>
                <a:srgbClr val="595959"/>
              </a:solidFill>
              <a:latin typeface="Trebuchet MS"/>
              <a:ea typeface="Trebuchet MS"/>
              <a:cs typeface="Trebuchet MS"/>
              <a:sym typeface="Trebuchet MS"/>
            </a:endParaRPr>
          </a:p>
        </p:txBody>
      </p:sp>
      <p:sp>
        <p:nvSpPr>
          <p:cNvPr id="154" name="Google Shape;154;p2"/>
          <p:cNvSpPr/>
          <p:nvPr/>
        </p:nvSpPr>
        <p:spPr>
          <a:xfrm>
            <a:off x="3545147" y="4307940"/>
            <a:ext cx="230777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800"/>
              <a:buFont typeface="Arial"/>
              <a:buNone/>
            </a:pPr>
            <a:r>
              <a:rPr b="0" i="0" lang="en-US" sz="1800" u="none" cap="none" strike="noStrike">
                <a:solidFill>
                  <a:srgbClr val="595959"/>
                </a:solidFill>
                <a:latin typeface="Arial"/>
                <a:ea typeface="Arial"/>
                <a:cs typeface="Arial"/>
                <a:sym typeface="Arial"/>
              </a:rPr>
              <a:t>Data Source &amp; Exploratory Analysis</a:t>
            </a:r>
            <a:endParaRPr b="0" i="0" sz="1800" u="none" cap="none" strike="noStrike">
              <a:solidFill>
                <a:srgbClr val="595959"/>
              </a:solidFill>
              <a:latin typeface="Arial"/>
              <a:ea typeface="Arial"/>
              <a:cs typeface="Arial"/>
              <a:sym typeface="Arial"/>
            </a:endParaRPr>
          </a:p>
        </p:txBody>
      </p:sp>
      <p:cxnSp>
        <p:nvCxnSpPr>
          <p:cNvPr id="155" name="Google Shape;155;p2"/>
          <p:cNvCxnSpPr/>
          <p:nvPr/>
        </p:nvCxnSpPr>
        <p:spPr>
          <a:xfrm>
            <a:off x="8980904" y="3216729"/>
            <a:ext cx="0" cy="2269671"/>
          </a:xfrm>
          <a:prstGeom prst="straightConnector1">
            <a:avLst/>
          </a:prstGeom>
          <a:noFill/>
          <a:ln cap="flat" cmpd="sng" w="9525">
            <a:solidFill>
              <a:schemeClr val="dk1"/>
            </a:solidFill>
            <a:prstDash val="solid"/>
            <a:round/>
            <a:headEnd len="sm" w="sm" type="none"/>
            <a:tailEnd len="sm" w="sm" type="none"/>
          </a:ln>
        </p:spPr>
      </p:cxnSp>
      <p:sp>
        <p:nvSpPr>
          <p:cNvPr id="156" name="Google Shape;156;p2"/>
          <p:cNvSpPr txBox="1"/>
          <p:nvPr/>
        </p:nvSpPr>
        <p:spPr>
          <a:xfrm>
            <a:off x="7172613" y="3069591"/>
            <a:ext cx="697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7200"/>
              <a:buFont typeface="Trebuchet MS"/>
              <a:buNone/>
            </a:pPr>
            <a:r>
              <a:rPr b="0" i="0" lang="en-US" sz="7200" u="none" cap="none" strike="noStrike">
                <a:solidFill>
                  <a:srgbClr val="595959"/>
                </a:solidFill>
                <a:latin typeface="Trebuchet MS"/>
                <a:ea typeface="Trebuchet MS"/>
                <a:cs typeface="Trebuchet MS"/>
                <a:sym typeface="Trebuchet MS"/>
              </a:rPr>
              <a:t>3</a:t>
            </a:r>
            <a:endParaRPr b="0" i="0" sz="7200" u="none" cap="none" strike="noStrike">
              <a:solidFill>
                <a:srgbClr val="595959"/>
              </a:solidFill>
              <a:latin typeface="Trebuchet MS"/>
              <a:ea typeface="Trebuchet MS"/>
              <a:cs typeface="Trebuchet MS"/>
              <a:sym typeface="Trebuchet MS"/>
            </a:endParaRPr>
          </a:p>
        </p:txBody>
      </p:sp>
      <p:sp>
        <p:nvSpPr>
          <p:cNvPr id="157" name="Google Shape;157;p2"/>
          <p:cNvSpPr/>
          <p:nvPr/>
        </p:nvSpPr>
        <p:spPr>
          <a:xfrm>
            <a:off x="6396423" y="4307940"/>
            <a:ext cx="230777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800"/>
              <a:buFont typeface="Arial"/>
              <a:buNone/>
            </a:pPr>
            <a:r>
              <a:rPr b="0" i="0" lang="en-US" sz="1800" u="none" cap="none" strike="noStrike">
                <a:solidFill>
                  <a:srgbClr val="595959"/>
                </a:solidFill>
                <a:latin typeface="Arial"/>
                <a:ea typeface="Arial"/>
                <a:cs typeface="Arial"/>
                <a:sym typeface="Arial"/>
              </a:rPr>
              <a:t>Methodologies &amp; Model Comparison</a:t>
            </a:r>
            <a:endParaRPr b="0" i="0" sz="1800" u="none" cap="none" strike="noStrike">
              <a:solidFill>
                <a:srgbClr val="595959"/>
              </a:solidFill>
              <a:latin typeface="Arial"/>
              <a:ea typeface="Arial"/>
              <a:cs typeface="Arial"/>
              <a:sym typeface="Arial"/>
            </a:endParaRPr>
          </a:p>
        </p:txBody>
      </p:sp>
      <p:sp>
        <p:nvSpPr>
          <p:cNvPr id="158" name="Google Shape;158;p2"/>
          <p:cNvSpPr txBox="1"/>
          <p:nvPr/>
        </p:nvSpPr>
        <p:spPr>
          <a:xfrm>
            <a:off x="10044754" y="3069591"/>
            <a:ext cx="7137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7200"/>
              <a:buFont typeface="Trebuchet MS"/>
              <a:buNone/>
            </a:pPr>
            <a:r>
              <a:rPr b="0" i="0" lang="en-US" sz="7200" u="none" cap="none" strike="noStrike">
                <a:solidFill>
                  <a:srgbClr val="595959"/>
                </a:solidFill>
                <a:latin typeface="Trebuchet MS"/>
                <a:ea typeface="Trebuchet MS"/>
                <a:cs typeface="Trebuchet MS"/>
                <a:sym typeface="Trebuchet MS"/>
              </a:rPr>
              <a:t>4</a:t>
            </a:r>
            <a:endParaRPr b="0" i="0" sz="7200" u="none" cap="none" strike="noStrike">
              <a:solidFill>
                <a:srgbClr val="595959"/>
              </a:solidFill>
              <a:latin typeface="Trebuchet MS"/>
              <a:ea typeface="Trebuchet MS"/>
              <a:cs typeface="Trebuchet MS"/>
              <a:sym typeface="Trebuchet MS"/>
            </a:endParaRPr>
          </a:p>
        </p:txBody>
      </p:sp>
      <p:sp>
        <p:nvSpPr>
          <p:cNvPr id="159" name="Google Shape;159;p2"/>
          <p:cNvSpPr/>
          <p:nvPr/>
        </p:nvSpPr>
        <p:spPr>
          <a:xfrm>
            <a:off x="9247698" y="4291790"/>
            <a:ext cx="230777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800"/>
              <a:buFont typeface="Arial"/>
              <a:buNone/>
            </a:pPr>
            <a:r>
              <a:rPr b="0" i="0" lang="en-US" sz="1800" u="none" cap="none" strike="noStrike">
                <a:solidFill>
                  <a:srgbClr val="595959"/>
                </a:solidFill>
                <a:latin typeface="Arial"/>
                <a:ea typeface="Arial"/>
                <a:cs typeface="Arial"/>
                <a:sym typeface="Arial"/>
              </a:rPr>
              <a:t>Conclusion &amp; Next Step</a:t>
            </a:r>
            <a:endParaRPr b="0" i="0" sz="1800" u="none" cap="none" strike="noStrike">
              <a:solidFill>
                <a:srgbClr val="595959"/>
              </a:solidFill>
              <a:latin typeface="Arial"/>
              <a:ea typeface="Arial"/>
              <a:cs typeface="Arial"/>
              <a:sym typeface="Arial"/>
            </a:endParaRPr>
          </a:p>
        </p:txBody>
      </p:sp>
    </p:spTree>
  </p:cSld>
  <p:clrMapOvr>
    <a:masterClrMapping/>
  </p:clrMapOvr>
  <mc:AlternateContent>
    <mc:Choice Requires="p14">
      <p:transition spd="slow" p14:dur="900">
        <p14:warp dir="in"/>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g119c7408c43_0_6"/>
          <p:cNvPicPr preferRelativeResize="0"/>
          <p:nvPr/>
        </p:nvPicPr>
        <p:blipFill rotWithShape="1">
          <a:blip r:embed="rId3">
            <a:alphaModFix/>
          </a:blip>
          <a:srcRect b="0" l="0" r="0" t="0"/>
          <a:stretch/>
        </p:blipFill>
        <p:spPr>
          <a:xfrm>
            <a:off x="289550" y="473050"/>
            <a:ext cx="3193281" cy="2828951"/>
          </a:xfrm>
          <a:prstGeom prst="rect">
            <a:avLst/>
          </a:prstGeom>
          <a:noFill/>
          <a:ln>
            <a:noFill/>
          </a:ln>
        </p:spPr>
      </p:pic>
      <p:sp>
        <p:nvSpPr>
          <p:cNvPr id="451" name="Google Shape;451;g119c7408c43_0_6"/>
          <p:cNvSpPr txBox="1"/>
          <p:nvPr/>
        </p:nvSpPr>
        <p:spPr>
          <a:xfrm>
            <a:off x="7220100" y="1059888"/>
            <a:ext cx="4347600" cy="369300"/>
          </a:xfrm>
          <a:prstGeom prst="rect">
            <a:avLst/>
          </a:prstGeom>
          <a:solidFill>
            <a:srgbClr val="F43939"/>
          </a:solidFill>
          <a:ln cap="flat" cmpd="sng" w="9525">
            <a:solidFill>
              <a:srgbClr val="FFCA08"/>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15000"/>
              </a:lnSpc>
              <a:spcBef>
                <a:spcPts val="0"/>
              </a:spcBef>
              <a:spcAft>
                <a:spcPts val="0"/>
              </a:spcAft>
              <a:buClr>
                <a:schemeClr val="dk1"/>
              </a:buClr>
              <a:buSzPts val="1100"/>
              <a:buFont typeface="Arial"/>
              <a:buNone/>
            </a:pPr>
            <a:r>
              <a:rPr b="1" i="0" lang="en-US" sz="1800" u="none" cap="none" strike="noStrike">
                <a:solidFill>
                  <a:srgbClr val="FFFFFF"/>
                </a:solidFill>
                <a:latin typeface="Arial"/>
                <a:ea typeface="Arial"/>
                <a:cs typeface="Arial"/>
                <a:sym typeface="Arial"/>
              </a:rPr>
              <a:t>What is the Multicollinearity dataset</a:t>
            </a:r>
            <a:endParaRPr b="1" i="0" sz="1800" u="none" cap="none" strike="noStrike">
              <a:solidFill>
                <a:schemeClr val="lt1"/>
              </a:solidFill>
              <a:latin typeface="Arial"/>
              <a:ea typeface="Arial"/>
              <a:cs typeface="Arial"/>
              <a:sym typeface="Arial"/>
            </a:endParaRPr>
          </a:p>
        </p:txBody>
      </p:sp>
      <p:sp>
        <p:nvSpPr>
          <p:cNvPr id="452" name="Google Shape;452;g119c7408c43_0_6"/>
          <p:cNvSpPr/>
          <p:nvPr/>
        </p:nvSpPr>
        <p:spPr>
          <a:xfrm>
            <a:off x="7178100" y="1552863"/>
            <a:ext cx="4431600" cy="2471528"/>
          </a:xfrm>
          <a:prstGeom prst="roundRect">
            <a:avLst>
              <a:gd fmla="val 9363" name="adj"/>
            </a:avLst>
          </a:prstGeom>
          <a:solidFill>
            <a:srgbClr val="DEDEDE"/>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US" sz="1600" u="none" cap="none" strike="noStrike">
                <a:solidFill>
                  <a:srgbClr val="595959"/>
                </a:solidFill>
                <a:latin typeface="Arial"/>
                <a:ea typeface="Arial"/>
                <a:cs typeface="Arial"/>
                <a:sym typeface="Arial"/>
              </a:rPr>
              <a:t>Multicollinearity is a statistical concept where several independent variables in a model are correlated. It will generate a high variance of the estimated coefficients. </a:t>
            </a:r>
            <a:endParaRPr b="0" i="0" sz="1600" u="none" cap="none" strike="noStrike">
              <a:solidFill>
                <a:srgbClr val="595959"/>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595959"/>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US" sz="1600" u="none" cap="none" strike="noStrike">
                <a:solidFill>
                  <a:srgbClr val="595959"/>
                </a:solidFill>
                <a:latin typeface="Arial"/>
                <a:ea typeface="Arial"/>
                <a:cs typeface="Arial"/>
                <a:sym typeface="Arial"/>
              </a:rPr>
              <a:t>There are two kinds of Multicollinearity, one is Structural Multicollinearity other is Data Multicollinearity.</a:t>
            </a:r>
            <a:endParaRPr b="0" i="0" sz="1600" u="none" cap="none" strike="noStrike">
              <a:solidFill>
                <a:srgbClr val="595959"/>
              </a:solidFill>
              <a:latin typeface="Arial"/>
              <a:ea typeface="Arial"/>
              <a:cs typeface="Arial"/>
              <a:sym typeface="Arial"/>
            </a:endParaRPr>
          </a:p>
        </p:txBody>
      </p:sp>
      <p:sp>
        <p:nvSpPr>
          <p:cNvPr id="453" name="Google Shape;453;g119c7408c43_0_6"/>
          <p:cNvSpPr txBox="1"/>
          <p:nvPr/>
        </p:nvSpPr>
        <p:spPr>
          <a:xfrm>
            <a:off x="7220100" y="4375925"/>
            <a:ext cx="4347600" cy="369300"/>
          </a:xfrm>
          <a:prstGeom prst="rect">
            <a:avLst/>
          </a:prstGeom>
          <a:solidFill>
            <a:srgbClr val="F43939"/>
          </a:solidFill>
          <a:ln cap="flat" cmpd="sng" w="9525">
            <a:solidFill>
              <a:srgbClr val="FFCA08"/>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15000"/>
              </a:lnSpc>
              <a:spcBef>
                <a:spcPts val="0"/>
              </a:spcBef>
              <a:spcAft>
                <a:spcPts val="0"/>
              </a:spcAft>
              <a:buClr>
                <a:schemeClr val="dk1"/>
              </a:buClr>
              <a:buSzPts val="1100"/>
              <a:buFont typeface="Arial"/>
              <a:buNone/>
            </a:pPr>
            <a:r>
              <a:rPr b="1" i="0" lang="en-US" sz="1800" u="none" cap="none" strike="noStrike">
                <a:solidFill>
                  <a:srgbClr val="FFFFFF"/>
                </a:solidFill>
                <a:latin typeface="Arial"/>
                <a:ea typeface="Arial"/>
                <a:cs typeface="Arial"/>
                <a:sym typeface="Arial"/>
              </a:rPr>
              <a:t>What will Multicollinearity Cause</a:t>
            </a:r>
            <a:endParaRPr b="1" i="0" sz="1800" u="none" cap="none" strike="noStrike">
              <a:solidFill>
                <a:schemeClr val="lt1"/>
              </a:solidFill>
              <a:latin typeface="Arial"/>
              <a:ea typeface="Arial"/>
              <a:cs typeface="Arial"/>
              <a:sym typeface="Arial"/>
            </a:endParaRPr>
          </a:p>
        </p:txBody>
      </p:sp>
      <p:sp>
        <p:nvSpPr>
          <p:cNvPr id="454" name="Google Shape;454;g119c7408c43_0_6"/>
          <p:cNvSpPr/>
          <p:nvPr/>
        </p:nvSpPr>
        <p:spPr>
          <a:xfrm>
            <a:off x="7220100" y="4868900"/>
            <a:ext cx="4347600" cy="1021523"/>
          </a:xfrm>
          <a:prstGeom prst="roundRect">
            <a:avLst>
              <a:gd fmla="val 16667" name="adj"/>
            </a:avLst>
          </a:prstGeom>
          <a:solidFill>
            <a:srgbClr val="DEDEDE"/>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95959"/>
                </a:solidFill>
                <a:latin typeface="Arial"/>
                <a:ea typeface="Arial"/>
                <a:cs typeface="Arial"/>
                <a:sym typeface="Arial"/>
              </a:rPr>
              <a:t>Multicollinearity</a:t>
            </a:r>
            <a:r>
              <a:rPr b="0" i="0" lang="en-US" sz="1600" u="none" cap="none" strike="noStrike">
                <a:solidFill>
                  <a:schemeClr val="dk1"/>
                </a:solidFill>
                <a:latin typeface="Arial"/>
                <a:ea typeface="Arial"/>
                <a:cs typeface="Arial"/>
                <a:sym typeface="Arial"/>
              </a:rPr>
              <a:t> </a:t>
            </a:r>
            <a:r>
              <a:rPr b="0" i="0" lang="en-US" sz="1600" u="none" cap="none" strike="noStrike">
                <a:solidFill>
                  <a:srgbClr val="595959"/>
                </a:solidFill>
                <a:latin typeface="Arial"/>
                <a:ea typeface="Arial"/>
                <a:cs typeface="Arial"/>
                <a:sym typeface="Arial"/>
              </a:rPr>
              <a:t>reduces the precision of the estimated coefficients, which will weaken the statistical power of the regression model.</a:t>
            </a:r>
            <a:endParaRPr b="0" i="0" sz="1200" u="none" cap="none" strike="noStrike">
              <a:solidFill>
                <a:srgbClr val="595959"/>
              </a:solidFill>
              <a:latin typeface="Trebuchet MS"/>
              <a:ea typeface="Trebuchet MS"/>
              <a:cs typeface="Trebuchet MS"/>
              <a:sym typeface="Trebuchet MS"/>
            </a:endParaRPr>
          </a:p>
        </p:txBody>
      </p:sp>
      <p:pic>
        <p:nvPicPr>
          <p:cNvPr id="455" name="Google Shape;455;g119c7408c43_0_6"/>
          <p:cNvPicPr preferRelativeResize="0"/>
          <p:nvPr/>
        </p:nvPicPr>
        <p:blipFill rotWithShape="1">
          <a:blip r:embed="rId4">
            <a:alphaModFix/>
          </a:blip>
          <a:srcRect b="0" l="0" r="0" t="0"/>
          <a:stretch/>
        </p:blipFill>
        <p:spPr>
          <a:xfrm>
            <a:off x="212825" y="3489075"/>
            <a:ext cx="3315280" cy="2943025"/>
          </a:xfrm>
          <a:prstGeom prst="rect">
            <a:avLst/>
          </a:prstGeom>
          <a:noFill/>
          <a:ln>
            <a:noFill/>
          </a:ln>
        </p:spPr>
      </p:pic>
      <p:pic>
        <p:nvPicPr>
          <p:cNvPr id="456" name="Google Shape;456;g119c7408c43_0_6"/>
          <p:cNvPicPr preferRelativeResize="0"/>
          <p:nvPr/>
        </p:nvPicPr>
        <p:blipFill rotWithShape="1">
          <a:blip r:embed="rId5">
            <a:alphaModFix/>
          </a:blip>
          <a:srcRect b="0" l="0" r="0" t="0"/>
          <a:stretch/>
        </p:blipFill>
        <p:spPr>
          <a:xfrm>
            <a:off x="3635231" y="362300"/>
            <a:ext cx="2865870" cy="2943028"/>
          </a:xfrm>
          <a:prstGeom prst="rect">
            <a:avLst/>
          </a:prstGeom>
          <a:noFill/>
          <a:ln>
            <a:noFill/>
          </a:ln>
        </p:spPr>
      </p:pic>
      <p:pic>
        <p:nvPicPr>
          <p:cNvPr id="457" name="Google Shape;457;g119c7408c43_0_6"/>
          <p:cNvPicPr preferRelativeResize="0"/>
          <p:nvPr/>
        </p:nvPicPr>
        <p:blipFill rotWithShape="1">
          <a:blip r:embed="rId6">
            <a:alphaModFix/>
          </a:blip>
          <a:srcRect b="0" l="0" r="0" t="0"/>
          <a:stretch/>
        </p:blipFill>
        <p:spPr>
          <a:xfrm>
            <a:off x="3680375" y="3429000"/>
            <a:ext cx="2865875" cy="29209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119c7408c43_0_22"/>
          <p:cNvSpPr txBox="1"/>
          <p:nvPr/>
        </p:nvSpPr>
        <p:spPr>
          <a:xfrm>
            <a:off x="8203000" y="642224"/>
            <a:ext cx="3604500" cy="410841"/>
          </a:xfrm>
          <a:prstGeom prst="rect">
            <a:avLst/>
          </a:prstGeom>
          <a:solidFill>
            <a:srgbClr val="F43939"/>
          </a:solidFill>
          <a:ln cap="flat" cmpd="sng" w="9525">
            <a:solidFill>
              <a:srgbClr val="FFCA08"/>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15000"/>
              </a:lnSpc>
              <a:spcBef>
                <a:spcPts val="0"/>
              </a:spcBef>
              <a:spcAft>
                <a:spcPts val="0"/>
              </a:spcAft>
              <a:buClr>
                <a:schemeClr val="dk1"/>
              </a:buClr>
              <a:buSzPts val="1100"/>
              <a:buFont typeface="Arial"/>
              <a:buNone/>
            </a:pPr>
            <a:r>
              <a:rPr b="1" i="0" lang="en-US" sz="1800" u="none" cap="none" strike="noStrike">
                <a:solidFill>
                  <a:srgbClr val="FFFFFF"/>
                </a:solidFill>
                <a:latin typeface="Arial"/>
                <a:ea typeface="Arial"/>
                <a:cs typeface="Arial"/>
                <a:sym typeface="Arial"/>
              </a:rPr>
              <a:t>How to handle Multicollinearity</a:t>
            </a:r>
            <a:endParaRPr b="1" i="0" sz="1800" u="none" cap="none" strike="noStrike">
              <a:solidFill>
                <a:srgbClr val="FFFFFF"/>
              </a:solidFill>
              <a:latin typeface="Arial"/>
              <a:ea typeface="Arial"/>
              <a:cs typeface="Arial"/>
              <a:sym typeface="Arial"/>
            </a:endParaRPr>
          </a:p>
        </p:txBody>
      </p:sp>
      <p:sp>
        <p:nvSpPr>
          <p:cNvPr id="463" name="Google Shape;463;g119c7408c43_0_22"/>
          <p:cNvSpPr/>
          <p:nvPr/>
        </p:nvSpPr>
        <p:spPr>
          <a:xfrm>
            <a:off x="8203000" y="1221375"/>
            <a:ext cx="3604500" cy="2194743"/>
          </a:xfrm>
          <a:prstGeom prst="roundRect">
            <a:avLst>
              <a:gd fmla="val 9618" name="adj"/>
            </a:avLst>
          </a:prstGeom>
          <a:solidFill>
            <a:srgbClr val="DEDEDE"/>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US" sz="1600" u="none" cap="none" strike="noStrike">
                <a:solidFill>
                  <a:srgbClr val="595959"/>
                </a:solidFill>
                <a:latin typeface="Arial"/>
                <a:ea typeface="Arial"/>
                <a:cs typeface="Arial"/>
                <a:sym typeface="Arial"/>
              </a:rPr>
              <a:t>Since the Simple Linear Regression model can become very sensitive to </a:t>
            </a:r>
            <a:r>
              <a:rPr b="1" i="0" lang="en-US" sz="1600" u="none" cap="none" strike="noStrike">
                <a:solidFill>
                  <a:srgbClr val="FF0000"/>
                </a:solidFill>
                <a:latin typeface="Arial"/>
                <a:ea typeface="Arial"/>
                <a:cs typeface="Arial"/>
                <a:sym typeface="Arial"/>
              </a:rPr>
              <a:t>small changes </a:t>
            </a:r>
            <a:r>
              <a:rPr b="0" i="0" lang="en-US" sz="1600" u="none" cap="none" strike="noStrike">
                <a:solidFill>
                  <a:srgbClr val="595959"/>
                </a:solidFill>
                <a:latin typeface="Arial"/>
                <a:ea typeface="Arial"/>
                <a:cs typeface="Arial"/>
                <a:sym typeface="Arial"/>
              </a:rPr>
              <a:t>in the Dataset.</a:t>
            </a:r>
            <a:endParaRPr b="0" i="0" sz="1600" u="none" cap="none" strike="noStrike">
              <a:solidFill>
                <a:srgbClr val="595959"/>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US" sz="1600" u="none" cap="none" strike="noStrike">
                <a:solidFill>
                  <a:srgbClr val="595959"/>
                </a:solidFill>
                <a:latin typeface="Arial"/>
                <a:ea typeface="Arial"/>
                <a:cs typeface="Arial"/>
                <a:sym typeface="Arial"/>
              </a:rPr>
              <a:t>We also cannot choose to remove or combine the highly correlated independent variables.</a:t>
            </a:r>
            <a:endParaRPr b="0" i="0" sz="1600" u="none" cap="none" strike="noStrike">
              <a:solidFill>
                <a:srgbClr val="595959"/>
              </a:solidFill>
              <a:latin typeface="Arial"/>
              <a:ea typeface="Arial"/>
              <a:cs typeface="Arial"/>
              <a:sym typeface="Arial"/>
            </a:endParaRPr>
          </a:p>
        </p:txBody>
      </p:sp>
      <p:sp>
        <p:nvSpPr>
          <p:cNvPr id="464" name="Google Shape;464;g119c7408c43_0_22"/>
          <p:cNvSpPr txBox="1"/>
          <p:nvPr/>
        </p:nvSpPr>
        <p:spPr>
          <a:xfrm>
            <a:off x="781300" y="4345650"/>
            <a:ext cx="110262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43939"/>
                </a:solidFill>
                <a:latin typeface="Arial"/>
                <a:ea typeface="Arial"/>
                <a:cs typeface="Arial"/>
                <a:sym typeface="Arial"/>
              </a:rPr>
              <a:t>SOLUTION ONE:</a:t>
            </a:r>
            <a:endParaRPr b="1" i="0" sz="1600" u="none" cap="none" strike="noStrike">
              <a:solidFill>
                <a:srgbClr val="F4393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95959"/>
                </a:solidFill>
                <a:latin typeface="Arial"/>
                <a:ea typeface="Arial"/>
                <a:cs typeface="Arial"/>
                <a:sym typeface="Arial"/>
              </a:rPr>
              <a:t>Perform analysis designed for highly correlated variables, such as Ridge, Lasso, Partial Least Square, and Principal Component Regression.</a:t>
            </a:r>
            <a:endParaRPr b="0" i="0" sz="16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43939"/>
                </a:solidFill>
                <a:latin typeface="Arial"/>
                <a:ea typeface="Arial"/>
                <a:cs typeface="Arial"/>
                <a:sym typeface="Arial"/>
              </a:rPr>
              <a:t>SOLUTION TWO:</a:t>
            </a:r>
            <a:endParaRPr b="1" i="0" sz="1600" u="none" cap="none" strike="noStrike">
              <a:solidFill>
                <a:srgbClr val="F4393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95959"/>
                </a:solidFill>
                <a:latin typeface="Arial"/>
                <a:ea typeface="Arial"/>
                <a:cs typeface="Arial"/>
                <a:sym typeface="Arial"/>
              </a:rPr>
              <a:t>Implement a model that makes no assumptions on the relationship between features, like a Decision Tree.</a:t>
            </a:r>
            <a:endParaRPr b="0" i="0" sz="1200" u="none" cap="none" strike="noStrike">
              <a:solidFill>
                <a:srgbClr val="595959"/>
              </a:solidFill>
              <a:latin typeface="Trebuchet MS"/>
              <a:ea typeface="Trebuchet MS"/>
              <a:cs typeface="Trebuchet MS"/>
              <a:sym typeface="Trebuchet MS"/>
            </a:endParaRPr>
          </a:p>
        </p:txBody>
      </p:sp>
      <p:pic>
        <p:nvPicPr>
          <p:cNvPr id="465" name="Google Shape;465;g119c7408c43_0_22"/>
          <p:cNvPicPr preferRelativeResize="0"/>
          <p:nvPr/>
        </p:nvPicPr>
        <p:blipFill rotWithShape="1">
          <a:blip r:embed="rId3">
            <a:alphaModFix/>
          </a:blip>
          <a:srcRect b="0" l="0" r="0" t="0"/>
          <a:stretch/>
        </p:blipFill>
        <p:spPr>
          <a:xfrm>
            <a:off x="152400" y="2322625"/>
            <a:ext cx="7697150" cy="1765850"/>
          </a:xfrm>
          <a:prstGeom prst="rect">
            <a:avLst/>
          </a:prstGeom>
          <a:noFill/>
          <a:ln>
            <a:noFill/>
          </a:ln>
        </p:spPr>
      </p:pic>
      <p:pic>
        <p:nvPicPr>
          <p:cNvPr id="466" name="Google Shape;466;g119c7408c43_0_22"/>
          <p:cNvPicPr preferRelativeResize="0"/>
          <p:nvPr/>
        </p:nvPicPr>
        <p:blipFill rotWithShape="1">
          <a:blip r:embed="rId4">
            <a:alphaModFix/>
          </a:blip>
          <a:srcRect b="0" l="0" r="0" t="0"/>
          <a:stretch/>
        </p:blipFill>
        <p:spPr>
          <a:xfrm>
            <a:off x="152400" y="323125"/>
            <a:ext cx="7697149" cy="1847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19c7408c43_0_47"/>
          <p:cNvSpPr txBox="1"/>
          <p:nvPr/>
        </p:nvSpPr>
        <p:spPr>
          <a:xfrm>
            <a:off x="2124425" y="4026663"/>
            <a:ext cx="3920100" cy="375447"/>
          </a:xfrm>
          <a:prstGeom prst="rect">
            <a:avLst/>
          </a:prstGeom>
          <a:solidFill>
            <a:srgbClr val="F43939"/>
          </a:solidFill>
          <a:ln cap="flat" cmpd="sng" w="9525">
            <a:solidFill>
              <a:srgbClr val="FFCA08"/>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15000"/>
              </a:lnSpc>
              <a:spcBef>
                <a:spcPts val="0"/>
              </a:spcBef>
              <a:spcAft>
                <a:spcPts val="0"/>
              </a:spcAft>
              <a:buClr>
                <a:schemeClr val="dk1"/>
              </a:buClr>
              <a:buSzPts val="1100"/>
              <a:buFont typeface="Arial"/>
              <a:buNone/>
            </a:pPr>
            <a:r>
              <a:rPr b="1" i="0" lang="en-US" sz="1600" u="none" cap="none" strike="noStrike">
                <a:solidFill>
                  <a:srgbClr val="FFFFFF"/>
                </a:solidFill>
                <a:latin typeface="Arial"/>
                <a:ea typeface="Arial"/>
                <a:cs typeface="Arial"/>
                <a:sym typeface="Arial"/>
              </a:rPr>
              <a:t>Model Selection - PCR and PLS</a:t>
            </a:r>
            <a:endParaRPr b="1" i="0" sz="1600" u="none" cap="none" strike="noStrike">
              <a:solidFill>
                <a:srgbClr val="FFFFFF"/>
              </a:solidFill>
              <a:latin typeface="Arial"/>
              <a:ea typeface="Arial"/>
              <a:cs typeface="Arial"/>
              <a:sym typeface="Arial"/>
            </a:endParaRPr>
          </a:p>
        </p:txBody>
      </p:sp>
      <p:pic>
        <p:nvPicPr>
          <p:cNvPr id="472" name="Google Shape;472;g119c7408c43_0_47"/>
          <p:cNvPicPr preferRelativeResize="0"/>
          <p:nvPr/>
        </p:nvPicPr>
        <p:blipFill rotWithShape="1">
          <a:blip r:embed="rId3">
            <a:alphaModFix/>
          </a:blip>
          <a:srcRect b="0" l="0" r="0" t="0"/>
          <a:stretch/>
        </p:blipFill>
        <p:spPr>
          <a:xfrm>
            <a:off x="791625" y="154750"/>
            <a:ext cx="10568473" cy="3724449"/>
          </a:xfrm>
          <a:prstGeom prst="rect">
            <a:avLst/>
          </a:prstGeom>
          <a:noFill/>
          <a:ln>
            <a:noFill/>
          </a:ln>
        </p:spPr>
      </p:pic>
      <p:sp>
        <p:nvSpPr>
          <p:cNvPr id="473" name="Google Shape;473;g119c7408c43_0_47"/>
          <p:cNvSpPr/>
          <p:nvPr/>
        </p:nvSpPr>
        <p:spPr>
          <a:xfrm>
            <a:off x="851075" y="1270450"/>
            <a:ext cx="10323900" cy="1899600"/>
          </a:xfrm>
          <a:prstGeom prst="roundRect">
            <a:avLst>
              <a:gd fmla="val 16667" name="adj"/>
            </a:avLst>
          </a:prstGeom>
          <a:noFill/>
          <a:ln cap="flat" cmpd="sng" w="38100">
            <a:solidFill>
              <a:srgbClr val="F4393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43939"/>
              </a:solidFill>
              <a:latin typeface="Arial"/>
              <a:ea typeface="Arial"/>
              <a:cs typeface="Arial"/>
              <a:sym typeface="Arial"/>
            </a:endParaRPr>
          </a:p>
        </p:txBody>
      </p:sp>
      <p:sp>
        <p:nvSpPr>
          <p:cNvPr id="474" name="Google Shape;474;g119c7408c43_0_47"/>
          <p:cNvSpPr/>
          <p:nvPr/>
        </p:nvSpPr>
        <p:spPr>
          <a:xfrm>
            <a:off x="272425" y="2170875"/>
            <a:ext cx="505800" cy="505800"/>
          </a:xfrm>
          <a:prstGeom prst="mathMultiply">
            <a:avLst>
              <a:gd fmla="val 23520" name="adj1"/>
            </a:avLst>
          </a:prstGeom>
          <a:solidFill>
            <a:srgbClr val="F435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119c7408c43_0_47"/>
          <p:cNvSpPr/>
          <p:nvPr/>
        </p:nvSpPr>
        <p:spPr>
          <a:xfrm>
            <a:off x="272425" y="2676675"/>
            <a:ext cx="505800" cy="505800"/>
          </a:xfrm>
          <a:prstGeom prst="mathMultiply">
            <a:avLst>
              <a:gd fmla="val 23520" name="adj1"/>
            </a:avLst>
          </a:prstGeom>
          <a:solidFill>
            <a:srgbClr val="F435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119c7408c43_0_47"/>
          <p:cNvSpPr/>
          <p:nvPr/>
        </p:nvSpPr>
        <p:spPr>
          <a:xfrm>
            <a:off x="764825" y="4549575"/>
            <a:ext cx="6639300" cy="1566353"/>
          </a:xfrm>
          <a:prstGeom prst="roundRect">
            <a:avLst>
              <a:gd fmla="val 16667" name="adj"/>
            </a:avLst>
          </a:prstGeom>
          <a:solidFill>
            <a:srgbClr val="DEDEDE"/>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95959"/>
                </a:solidFill>
                <a:latin typeface="Arial"/>
                <a:ea typeface="Arial"/>
                <a:cs typeface="Arial"/>
                <a:sym typeface="Arial"/>
              </a:rPr>
              <a:t>By the principle of each model, here we delete the PCR and PLS. PCR and PLS both perform dimensionality reduction, PCR uses PCA to the training data, the transformation is purely unsupervised. PLS is more suitable for a small sample size dataset, which won’t be the best choice here.</a:t>
            </a:r>
            <a:endParaRPr b="0" i="0" sz="1200" u="none" cap="none" strike="noStrike">
              <a:solidFill>
                <a:srgbClr val="595959"/>
              </a:solidFill>
              <a:latin typeface="Trebuchet MS"/>
              <a:ea typeface="Trebuchet MS"/>
              <a:cs typeface="Trebuchet MS"/>
              <a:sym typeface="Trebuchet MS"/>
            </a:endParaRPr>
          </a:p>
        </p:txBody>
      </p:sp>
      <p:pic>
        <p:nvPicPr>
          <p:cNvPr id="477" name="Google Shape;477;g119c7408c43_0_47"/>
          <p:cNvPicPr preferRelativeResize="0"/>
          <p:nvPr/>
        </p:nvPicPr>
        <p:blipFill rotWithShape="1">
          <a:blip r:embed="rId4">
            <a:alphaModFix/>
          </a:blip>
          <a:srcRect b="0" l="0" r="0" t="0"/>
          <a:stretch/>
        </p:blipFill>
        <p:spPr>
          <a:xfrm>
            <a:off x="8464975" y="3752800"/>
            <a:ext cx="2474575" cy="2589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119db0e5020_0_0"/>
          <p:cNvSpPr txBox="1"/>
          <p:nvPr/>
        </p:nvSpPr>
        <p:spPr>
          <a:xfrm>
            <a:off x="1760549" y="3938188"/>
            <a:ext cx="3847051" cy="375447"/>
          </a:xfrm>
          <a:prstGeom prst="rect">
            <a:avLst/>
          </a:prstGeom>
          <a:solidFill>
            <a:srgbClr val="F43939"/>
          </a:solidFill>
          <a:ln cap="flat" cmpd="sng" w="9525">
            <a:solidFill>
              <a:srgbClr val="FFCA08"/>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15000"/>
              </a:lnSpc>
              <a:spcBef>
                <a:spcPts val="0"/>
              </a:spcBef>
              <a:spcAft>
                <a:spcPts val="0"/>
              </a:spcAft>
              <a:buClr>
                <a:schemeClr val="dk1"/>
              </a:buClr>
              <a:buSzPts val="1100"/>
              <a:buFont typeface="Arial"/>
              <a:buNone/>
            </a:pPr>
            <a:r>
              <a:rPr b="1" i="0" lang="en-US" sz="1600" u="none" cap="none" strike="noStrike">
                <a:solidFill>
                  <a:schemeClr val="lt1"/>
                </a:solidFill>
                <a:latin typeface="Arial"/>
                <a:ea typeface="Arial"/>
                <a:cs typeface="Arial"/>
                <a:sym typeface="Arial"/>
              </a:rPr>
              <a:t>Model Selection - Ridge and Lasso</a:t>
            </a:r>
            <a:endParaRPr b="1" i="0" sz="1600" u="none" cap="none" strike="noStrike">
              <a:solidFill>
                <a:schemeClr val="lt1"/>
              </a:solidFill>
              <a:latin typeface="Arial"/>
              <a:ea typeface="Arial"/>
              <a:cs typeface="Arial"/>
              <a:sym typeface="Arial"/>
            </a:endParaRPr>
          </a:p>
        </p:txBody>
      </p:sp>
      <p:pic>
        <p:nvPicPr>
          <p:cNvPr id="483" name="Google Shape;483;g119db0e5020_0_0"/>
          <p:cNvPicPr preferRelativeResize="0"/>
          <p:nvPr/>
        </p:nvPicPr>
        <p:blipFill rotWithShape="1">
          <a:blip r:embed="rId3">
            <a:alphaModFix/>
          </a:blip>
          <a:srcRect b="0" l="0" r="0" t="0"/>
          <a:stretch/>
        </p:blipFill>
        <p:spPr>
          <a:xfrm>
            <a:off x="791625" y="154750"/>
            <a:ext cx="10568473" cy="3724449"/>
          </a:xfrm>
          <a:prstGeom prst="rect">
            <a:avLst/>
          </a:prstGeom>
          <a:noFill/>
          <a:ln>
            <a:noFill/>
          </a:ln>
        </p:spPr>
      </p:pic>
      <p:cxnSp>
        <p:nvCxnSpPr>
          <p:cNvPr id="484" name="Google Shape;484;g119db0e5020_0_0"/>
          <p:cNvCxnSpPr/>
          <p:nvPr/>
        </p:nvCxnSpPr>
        <p:spPr>
          <a:xfrm>
            <a:off x="838750" y="2442225"/>
            <a:ext cx="10472100" cy="12300"/>
          </a:xfrm>
          <a:prstGeom prst="straightConnector1">
            <a:avLst/>
          </a:prstGeom>
          <a:noFill/>
          <a:ln cap="flat" cmpd="sng" w="38100">
            <a:solidFill>
              <a:srgbClr val="F43939"/>
            </a:solidFill>
            <a:prstDash val="solid"/>
            <a:round/>
            <a:headEnd len="sm" w="sm" type="none"/>
            <a:tailEnd len="sm" w="sm" type="none"/>
          </a:ln>
        </p:spPr>
      </p:cxnSp>
      <p:cxnSp>
        <p:nvCxnSpPr>
          <p:cNvPr id="485" name="Google Shape;485;g119db0e5020_0_0"/>
          <p:cNvCxnSpPr/>
          <p:nvPr/>
        </p:nvCxnSpPr>
        <p:spPr>
          <a:xfrm>
            <a:off x="838750" y="2947950"/>
            <a:ext cx="10472100" cy="12300"/>
          </a:xfrm>
          <a:prstGeom prst="straightConnector1">
            <a:avLst/>
          </a:prstGeom>
          <a:noFill/>
          <a:ln cap="flat" cmpd="sng" w="38100">
            <a:solidFill>
              <a:srgbClr val="F43939"/>
            </a:solidFill>
            <a:prstDash val="solid"/>
            <a:round/>
            <a:headEnd len="sm" w="sm" type="none"/>
            <a:tailEnd len="sm" w="sm" type="none"/>
          </a:ln>
        </p:spPr>
      </p:cxnSp>
      <p:pic>
        <p:nvPicPr>
          <p:cNvPr id="486" name="Google Shape;486;g119db0e5020_0_0"/>
          <p:cNvPicPr preferRelativeResize="0"/>
          <p:nvPr/>
        </p:nvPicPr>
        <p:blipFill rotWithShape="1">
          <a:blip r:embed="rId4">
            <a:alphaModFix/>
          </a:blip>
          <a:srcRect b="0" l="0" r="0" t="0"/>
          <a:stretch/>
        </p:blipFill>
        <p:spPr>
          <a:xfrm>
            <a:off x="6938675" y="3879199"/>
            <a:ext cx="4728498" cy="2323677"/>
          </a:xfrm>
          <a:prstGeom prst="rect">
            <a:avLst/>
          </a:prstGeom>
          <a:noFill/>
          <a:ln>
            <a:noFill/>
          </a:ln>
        </p:spPr>
      </p:pic>
      <p:sp>
        <p:nvSpPr>
          <p:cNvPr id="487" name="Google Shape;487;g119db0e5020_0_0"/>
          <p:cNvSpPr/>
          <p:nvPr/>
        </p:nvSpPr>
        <p:spPr>
          <a:xfrm>
            <a:off x="791625" y="4439998"/>
            <a:ext cx="5784900" cy="1838768"/>
          </a:xfrm>
          <a:prstGeom prst="roundRect">
            <a:avLst>
              <a:gd fmla="val 16667" name="adj"/>
            </a:avLst>
          </a:prstGeom>
          <a:solidFill>
            <a:srgbClr val="DEDEDE"/>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95959"/>
                </a:solidFill>
                <a:latin typeface="Arial"/>
                <a:ea typeface="Arial"/>
                <a:cs typeface="Arial"/>
                <a:sym typeface="Arial"/>
              </a:rPr>
              <a:t>Both Ridge and Lasso add the penalty parameter alpha to center and scale the predictors. However, Ridge regression shrinks the parameter estimates but it won’t shrink any estimates to be exactly 0. In order to choose the variable, Lasso will shrink some parameters to exactly 0 which make it become a more popular way.</a:t>
            </a:r>
            <a:endParaRPr b="0" i="0" sz="1200" u="none" cap="none" strike="noStrike">
              <a:solidFill>
                <a:srgbClr val="595959"/>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119c7408c43_0_55"/>
          <p:cNvSpPr/>
          <p:nvPr/>
        </p:nvSpPr>
        <p:spPr>
          <a:xfrm>
            <a:off x="7613900" y="1579664"/>
            <a:ext cx="3587100" cy="1293938"/>
          </a:xfrm>
          <a:prstGeom prst="roundRect">
            <a:avLst>
              <a:gd fmla="val 16667" name="adj"/>
            </a:avLst>
          </a:prstGeom>
          <a:solidFill>
            <a:srgbClr val="DEDEDE"/>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For the cluster one, resident who lived in Portland and Vancouver consider </a:t>
            </a:r>
            <a:r>
              <a:rPr b="1" i="0" lang="en-US" sz="1600" u="none" cap="none" strike="noStrike">
                <a:solidFill>
                  <a:srgbClr val="F43939"/>
                </a:solidFill>
                <a:latin typeface="Arial"/>
                <a:ea typeface="Arial"/>
                <a:cs typeface="Arial"/>
                <a:sym typeface="Arial"/>
              </a:rPr>
              <a:t>CLEAN </a:t>
            </a:r>
            <a:r>
              <a:rPr b="0" i="0" lang="en-US" sz="1600" u="none" cap="none" strike="noStrike">
                <a:solidFill>
                  <a:schemeClr val="dk1"/>
                </a:solidFill>
                <a:latin typeface="Arial"/>
                <a:ea typeface="Arial"/>
                <a:cs typeface="Arial"/>
                <a:sym typeface="Arial"/>
              </a:rPr>
              <a:t>as the most important aspect.</a:t>
            </a:r>
            <a:endParaRPr b="0" i="0" sz="1200" u="none" cap="none" strike="noStrike">
              <a:solidFill>
                <a:srgbClr val="000000"/>
              </a:solidFill>
              <a:latin typeface="Trebuchet MS"/>
              <a:ea typeface="Trebuchet MS"/>
              <a:cs typeface="Trebuchet MS"/>
              <a:sym typeface="Trebuchet MS"/>
            </a:endParaRPr>
          </a:p>
        </p:txBody>
      </p:sp>
      <p:sp>
        <p:nvSpPr>
          <p:cNvPr id="493" name="Google Shape;493;g119c7408c43_0_55"/>
          <p:cNvSpPr/>
          <p:nvPr/>
        </p:nvSpPr>
        <p:spPr>
          <a:xfrm>
            <a:off x="7613900" y="4693575"/>
            <a:ext cx="3587100" cy="1293938"/>
          </a:xfrm>
          <a:prstGeom prst="roundRect">
            <a:avLst>
              <a:gd fmla="val 16667" name="adj"/>
            </a:avLst>
          </a:prstGeom>
          <a:solidFill>
            <a:srgbClr val="DEDEDE"/>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For the cluster two, resident who lived in Austin, Atlanta and Orlando consider </a:t>
            </a:r>
            <a:r>
              <a:rPr b="1" i="0" lang="en-US" sz="1600" u="none" cap="none" strike="noStrike">
                <a:solidFill>
                  <a:srgbClr val="F43939"/>
                </a:solidFill>
                <a:latin typeface="Arial"/>
                <a:ea typeface="Arial"/>
                <a:cs typeface="Arial"/>
                <a:sym typeface="Arial"/>
              </a:rPr>
              <a:t>LOCATION </a:t>
            </a:r>
            <a:r>
              <a:rPr b="0" i="0" lang="en-US" sz="1600" u="none" cap="none" strike="noStrike">
                <a:solidFill>
                  <a:schemeClr val="dk1"/>
                </a:solidFill>
                <a:latin typeface="Arial"/>
                <a:ea typeface="Arial"/>
                <a:cs typeface="Arial"/>
                <a:sym typeface="Arial"/>
              </a:rPr>
              <a:t>as the most important aspect.</a:t>
            </a:r>
            <a:endParaRPr b="0" i="0" sz="1200" u="none" cap="none" strike="noStrike">
              <a:solidFill>
                <a:srgbClr val="000000"/>
              </a:solidFill>
              <a:latin typeface="Trebuchet MS"/>
              <a:ea typeface="Trebuchet MS"/>
              <a:cs typeface="Trebuchet MS"/>
              <a:sym typeface="Trebuchet MS"/>
            </a:endParaRPr>
          </a:p>
        </p:txBody>
      </p:sp>
      <p:pic>
        <p:nvPicPr>
          <p:cNvPr id="494" name="Google Shape;494;g119c7408c43_0_55"/>
          <p:cNvPicPr preferRelativeResize="0"/>
          <p:nvPr/>
        </p:nvPicPr>
        <p:blipFill rotWithShape="1">
          <a:blip r:embed="rId3">
            <a:alphaModFix/>
          </a:blip>
          <a:srcRect b="0" l="0" r="0" t="0"/>
          <a:stretch/>
        </p:blipFill>
        <p:spPr>
          <a:xfrm>
            <a:off x="152400" y="152400"/>
            <a:ext cx="6986550" cy="2979875"/>
          </a:xfrm>
          <a:prstGeom prst="rect">
            <a:avLst/>
          </a:prstGeom>
          <a:noFill/>
          <a:ln>
            <a:noFill/>
          </a:ln>
        </p:spPr>
      </p:pic>
      <p:pic>
        <p:nvPicPr>
          <p:cNvPr id="495" name="Google Shape;495;g119c7408c43_0_55"/>
          <p:cNvPicPr preferRelativeResize="0"/>
          <p:nvPr/>
        </p:nvPicPr>
        <p:blipFill rotWithShape="1">
          <a:blip r:embed="rId4">
            <a:alphaModFix/>
          </a:blip>
          <a:srcRect b="0" l="0" r="0" t="0"/>
          <a:stretch/>
        </p:blipFill>
        <p:spPr>
          <a:xfrm>
            <a:off x="152400" y="3284675"/>
            <a:ext cx="6986554" cy="30706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g119c547acf5_0_19"/>
          <p:cNvPicPr preferRelativeResize="0"/>
          <p:nvPr>
            <p:ph idx="2" type="pic"/>
          </p:nvPr>
        </p:nvPicPr>
        <p:blipFill rotWithShape="1">
          <a:blip r:embed="rId3">
            <a:alphaModFix/>
          </a:blip>
          <a:srcRect b="0" l="5555" r="5555" t="0"/>
          <a:stretch/>
        </p:blipFill>
        <p:spPr>
          <a:xfrm>
            <a:off x="0" y="0"/>
            <a:ext cx="12192002" cy="6858000"/>
          </a:xfrm>
          <a:prstGeom prst="rect">
            <a:avLst/>
          </a:prstGeom>
          <a:noFill/>
          <a:ln>
            <a:noFill/>
          </a:ln>
        </p:spPr>
      </p:pic>
      <p:sp>
        <p:nvSpPr>
          <p:cNvPr id="501" name="Google Shape;501;g119c547acf5_0_19"/>
          <p:cNvSpPr txBox="1"/>
          <p:nvPr/>
        </p:nvSpPr>
        <p:spPr>
          <a:xfrm>
            <a:off x="3762300" y="2644051"/>
            <a:ext cx="46674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4800">
                <a:solidFill>
                  <a:schemeClr val="lt1"/>
                </a:solidFill>
              </a:rPr>
              <a:t>Conclusion &amp; Next Step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grpSp>
        <p:nvGrpSpPr>
          <p:cNvPr id="506" name="Google Shape;506;g119db0e5020_7_12"/>
          <p:cNvGrpSpPr/>
          <p:nvPr/>
        </p:nvGrpSpPr>
        <p:grpSpPr>
          <a:xfrm>
            <a:off x="1614324" y="1362137"/>
            <a:ext cx="8855444" cy="454751"/>
            <a:chOff x="-1531" y="-27861"/>
            <a:chExt cx="3359957" cy="454750"/>
          </a:xfrm>
        </p:grpSpPr>
        <p:sp>
          <p:nvSpPr>
            <p:cNvPr id="507" name="Google Shape;507;g119db0e5020_7_12"/>
            <p:cNvSpPr txBox="1"/>
            <p:nvPr/>
          </p:nvSpPr>
          <p:spPr>
            <a:xfrm>
              <a:off x="0" y="-27861"/>
              <a:ext cx="3117055" cy="24622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D0D0D"/>
                </a:buClr>
                <a:buSzPts val="1200"/>
                <a:buFont typeface="Helvetica Neue"/>
                <a:buNone/>
              </a:pPr>
              <a:r>
                <a:rPr b="0" i="0" lang="en-US" sz="1600" u="none" cap="none" strike="noStrike">
                  <a:solidFill>
                    <a:srgbClr val="595959"/>
                  </a:solidFill>
                  <a:latin typeface="Arial"/>
                  <a:ea typeface="Arial"/>
                  <a:cs typeface="Arial"/>
                  <a:sym typeface="Arial"/>
                </a:rPr>
                <a:t>Restaurants located geographically close are likely to appear in the same cluster</a:t>
              </a:r>
              <a:endParaRPr b="0" i="0" sz="1600" u="none" cap="none" strike="noStrike">
                <a:solidFill>
                  <a:srgbClr val="595959"/>
                </a:solidFill>
                <a:latin typeface="Arial"/>
                <a:ea typeface="Arial"/>
                <a:cs typeface="Arial"/>
                <a:sym typeface="Arial"/>
              </a:endParaRPr>
            </a:p>
          </p:txBody>
        </p:sp>
        <p:sp>
          <p:nvSpPr>
            <p:cNvPr id="508" name="Google Shape;508;g119db0e5020_7_12"/>
            <p:cNvSpPr txBox="1"/>
            <p:nvPr/>
          </p:nvSpPr>
          <p:spPr>
            <a:xfrm>
              <a:off x="-1531" y="257612"/>
              <a:ext cx="3359957" cy="1692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0807F"/>
                </a:buClr>
                <a:buSzPts val="1000"/>
                <a:buFont typeface="Helvetica Neue"/>
                <a:buNone/>
              </a:pPr>
              <a:r>
                <a:rPr b="0" i="0" lang="en-US" sz="1100" u="none" cap="none" strike="noStrike">
                  <a:solidFill>
                    <a:srgbClr val="80807F"/>
                  </a:solidFill>
                  <a:latin typeface="Arial"/>
                  <a:ea typeface="Arial"/>
                  <a:cs typeface="Arial"/>
                  <a:sym typeface="Arial"/>
                </a:rPr>
                <a:t>People living close to each other may share preferences in the taste and styles of restaurants. </a:t>
              </a:r>
              <a:endParaRPr b="0" i="0" sz="1100" u="none" cap="none" strike="noStrike">
                <a:solidFill>
                  <a:srgbClr val="80807F"/>
                </a:solidFill>
                <a:latin typeface="Arial"/>
                <a:ea typeface="Arial"/>
                <a:cs typeface="Arial"/>
                <a:sym typeface="Arial"/>
              </a:endParaRPr>
            </a:p>
          </p:txBody>
        </p:sp>
      </p:grpSp>
      <p:sp>
        <p:nvSpPr>
          <p:cNvPr id="509" name="Google Shape;509;g119db0e5020_7_12"/>
          <p:cNvSpPr/>
          <p:nvPr/>
        </p:nvSpPr>
        <p:spPr>
          <a:xfrm>
            <a:off x="926116" y="1395821"/>
            <a:ext cx="418379" cy="418381"/>
          </a:xfrm>
          <a:prstGeom prst="ellipse">
            <a:avLst/>
          </a:prstGeom>
          <a:solidFill>
            <a:srgbClr val="BEBEB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2000" u="none" cap="none" strike="noStrike">
                <a:solidFill>
                  <a:srgbClr val="FFFFFF"/>
                </a:solidFill>
                <a:latin typeface="Arial"/>
                <a:ea typeface="Arial"/>
                <a:cs typeface="Arial"/>
                <a:sym typeface="Arial"/>
              </a:rPr>
              <a:t>1</a:t>
            </a:r>
            <a:endParaRPr b="0" i="0" sz="2000" u="none" cap="none" strike="noStrike">
              <a:solidFill>
                <a:srgbClr val="000000"/>
              </a:solidFill>
              <a:latin typeface="Arial"/>
              <a:ea typeface="Arial"/>
              <a:cs typeface="Arial"/>
              <a:sym typeface="Arial"/>
            </a:endParaRPr>
          </a:p>
        </p:txBody>
      </p:sp>
      <p:grpSp>
        <p:nvGrpSpPr>
          <p:cNvPr id="510" name="Google Shape;510;g119db0e5020_7_12"/>
          <p:cNvGrpSpPr/>
          <p:nvPr/>
        </p:nvGrpSpPr>
        <p:grpSpPr>
          <a:xfrm>
            <a:off x="1614323" y="2112643"/>
            <a:ext cx="9868549" cy="733477"/>
            <a:chOff x="-1373" y="-27861"/>
            <a:chExt cx="3359957" cy="733476"/>
          </a:xfrm>
        </p:grpSpPr>
        <p:sp>
          <p:nvSpPr>
            <p:cNvPr id="511" name="Google Shape;511;g119db0e5020_7_12"/>
            <p:cNvSpPr txBox="1"/>
            <p:nvPr/>
          </p:nvSpPr>
          <p:spPr>
            <a:xfrm>
              <a:off x="0" y="-27861"/>
              <a:ext cx="3117055" cy="24622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D0D0D"/>
                </a:buClr>
                <a:buSzPts val="1200"/>
                <a:buFont typeface="Helvetica Neue"/>
                <a:buNone/>
              </a:pPr>
              <a:r>
                <a:rPr b="0" i="0" lang="en-US" sz="1600" u="none" cap="none" strike="noStrike">
                  <a:solidFill>
                    <a:srgbClr val="595959"/>
                  </a:solidFill>
                  <a:latin typeface="Arial"/>
                  <a:ea typeface="Arial"/>
                  <a:cs typeface="Arial"/>
                  <a:sym typeface="Arial"/>
                </a:rPr>
                <a:t>The difference in the number of reviews for different restaurants is striking</a:t>
              </a:r>
              <a:endParaRPr b="0" i="0" sz="1600" u="none" cap="none" strike="noStrike">
                <a:solidFill>
                  <a:srgbClr val="595959"/>
                </a:solidFill>
                <a:latin typeface="Arial"/>
                <a:ea typeface="Arial"/>
                <a:cs typeface="Arial"/>
                <a:sym typeface="Arial"/>
              </a:endParaRPr>
            </a:p>
          </p:txBody>
        </p:sp>
        <p:sp>
          <p:nvSpPr>
            <p:cNvPr id="512" name="Google Shape;512;g119db0e5020_7_12"/>
            <p:cNvSpPr txBox="1"/>
            <p:nvPr/>
          </p:nvSpPr>
          <p:spPr>
            <a:xfrm>
              <a:off x="-1373" y="243951"/>
              <a:ext cx="3359957" cy="46166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0807F"/>
                </a:buClr>
                <a:buSzPts val="1000"/>
                <a:buFont typeface="Helvetica Neue"/>
                <a:buNone/>
              </a:pPr>
              <a:r>
                <a:rPr b="0" i="0" lang="en-US" sz="1100" u="none" cap="none" strike="noStrike">
                  <a:solidFill>
                    <a:srgbClr val="80807F"/>
                  </a:solidFill>
                  <a:latin typeface="Arial"/>
                  <a:ea typeface="Arial"/>
                  <a:cs typeface="Arial"/>
                  <a:sym typeface="Arial"/>
                </a:rPr>
                <a:t>There are only 3 restaurants have more than </a:t>
              </a:r>
              <a:r>
                <a:rPr b="1" i="0" lang="en-US" sz="1600" u="none" cap="none" strike="noStrike">
                  <a:solidFill>
                    <a:srgbClr val="80807F"/>
                  </a:solidFill>
                  <a:latin typeface="Arial"/>
                  <a:ea typeface="Arial"/>
                  <a:cs typeface="Arial"/>
                  <a:sym typeface="Arial"/>
                </a:rPr>
                <a:t>7000</a:t>
              </a:r>
              <a:r>
                <a:rPr b="0" i="0" lang="en-US" sz="1100" u="none" cap="none" strike="noStrike">
                  <a:solidFill>
                    <a:srgbClr val="80807F"/>
                  </a:solidFill>
                  <a:latin typeface="Arial"/>
                  <a:ea typeface="Arial"/>
                  <a:cs typeface="Arial"/>
                  <a:sym typeface="Arial"/>
                </a:rPr>
                <a:t> reviews with the most one 9185, but there are  472 restaurants have only </a:t>
              </a:r>
              <a:r>
                <a:rPr b="1" i="0" lang="en-US" sz="1600" u="none" cap="none" strike="noStrike">
                  <a:solidFill>
                    <a:srgbClr val="80807F"/>
                  </a:solidFill>
                  <a:latin typeface="Arial"/>
                  <a:ea typeface="Arial"/>
                  <a:cs typeface="Arial"/>
                  <a:sym typeface="Arial"/>
                </a:rPr>
                <a:t>5</a:t>
              </a:r>
              <a:r>
                <a:rPr b="0" i="0" lang="en-US" sz="1100" u="none" cap="none" strike="noStrike">
                  <a:solidFill>
                    <a:srgbClr val="80807F"/>
                  </a:solidFill>
                  <a:latin typeface="Arial"/>
                  <a:ea typeface="Arial"/>
                  <a:cs typeface="Arial"/>
                  <a:sym typeface="Arial"/>
                </a:rPr>
                <a:t> reviews. The average number of reviews is around </a:t>
              </a:r>
              <a:r>
                <a:rPr b="1" i="0" lang="en-US" sz="1400" u="none" cap="none" strike="noStrike">
                  <a:solidFill>
                    <a:srgbClr val="80807F"/>
                  </a:solidFill>
                  <a:latin typeface="Arial"/>
                  <a:ea typeface="Arial"/>
                  <a:cs typeface="Arial"/>
                  <a:sym typeface="Arial"/>
                </a:rPr>
                <a:t>142</a:t>
              </a:r>
              <a:r>
                <a:rPr b="0" i="0" lang="en-US" sz="1100" u="none" cap="none" strike="noStrike">
                  <a:solidFill>
                    <a:srgbClr val="80807F"/>
                  </a:solidFill>
                  <a:latin typeface="Arial"/>
                  <a:ea typeface="Arial"/>
                  <a:cs typeface="Arial"/>
                  <a:sym typeface="Arial"/>
                </a:rPr>
                <a:t>. </a:t>
              </a:r>
              <a:endParaRPr b="0" i="0" sz="1100" u="none" cap="none" strike="noStrike">
                <a:solidFill>
                  <a:srgbClr val="80807F"/>
                </a:solidFill>
                <a:latin typeface="Arial"/>
                <a:ea typeface="Arial"/>
                <a:cs typeface="Arial"/>
                <a:sym typeface="Arial"/>
              </a:endParaRPr>
            </a:p>
          </p:txBody>
        </p:sp>
      </p:grpSp>
      <p:sp>
        <p:nvSpPr>
          <p:cNvPr id="513" name="Google Shape;513;g119db0e5020_7_12"/>
          <p:cNvSpPr/>
          <p:nvPr/>
        </p:nvSpPr>
        <p:spPr>
          <a:xfrm>
            <a:off x="926113" y="2124596"/>
            <a:ext cx="418380" cy="418380"/>
          </a:xfrm>
          <a:prstGeom prst="ellipse">
            <a:avLst/>
          </a:prstGeom>
          <a:solidFill>
            <a:srgbClr val="BEBEB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2000" u="none" cap="none" strike="noStrike">
                <a:solidFill>
                  <a:srgbClr val="FFFFFF"/>
                </a:solidFill>
                <a:latin typeface="Arial"/>
                <a:ea typeface="Arial"/>
                <a:cs typeface="Arial"/>
                <a:sym typeface="Arial"/>
              </a:rPr>
              <a:t>2</a:t>
            </a:r>
            <a:endParaRPr b="0" i="0" sz="2000" u="none" cap="none" strike="noStrike">
              <a:solidFill>
                <a:srgbClr val="000000"/>
              </a:solidFill>
              <a:latin typeface="Arial"/>
              <a:ea typeface="Arial"/>
              <a:cs typeface="Arial"/>
              <a:sym typeface="Arial"/>
            </a:endParaRPr>
          </a:p>
        </p:txBody>
      </p:sp>
      <p:grpSp>
        <p:nvGrpSpPr>
          <p:cNvPr id="514" name="Google Shape;514;g119db0e5020_7_12"/>
          <p:cNvGrpSpPr/>
          <p:nvPr/>
        </p:nvGrpSpPr>
        <p:grpSpPr>
          <a:xfrm>
            <a:off x="1614321" y="2904686"/>
            <a:ext cx="9159155" cy="469922"/>
            <a:chOff x="-1543" y="-27861"/>
            <a:chExt cx="3503824" cy="469921"/>
          </a:xfrm>
        </p:grpSpPr>
        <p:sp>
          <p:nvSpPr>
            <p:cNvPr id="515" name="Google Shape;515;g119db0e5020_7_12"/>
            <p:cNvSpPr txBox="1"/>
            <p:nvPr/>
          </p:nvSpPr>
          <p:spPr>
            <a:xfrm>
              <a:off x="0" y="-27861"/>
              <a:ext cx="3502281" cy="24622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Helvetica Neue"/>
                <a:buNone/>
              </a:pPr>
              <a:r>
                <a:rPr b="1" i="0" lang="en-US" sz="1600" u="none" cap="none" strike="noStrike">
                  <a:solidFill>
                    <a:srgbClr val="F43535"/>
                  </a:solidFill>
                  <a:latin typeface="Arial"/>
                  <a:ea typeface="Arial"/>
                  <a:cs typeface="Arial"/>
                  <a:sym typeface="Arial"/>
                </a:rPr>
                <a:t>‘Food’</a:t>
              </a:r>
              <a:r>
                <a:rPr b="1" i="0" lang="en-US" sz="1600" u="none" cap="none" strike="noStrike">
                  <a:solidFill>
                    <a:srgbClr val="595959"/>
                  </a:solidFill>
                  <a:latin typeface="Arial"/>
                  <a:ea typeface="Arial"/>
                  <a:cs typeface="Arial"/>
                  <a:sym typeface="Arial"/>
                </a:rPr>
                <a:t> </a:t>
              </a:r>
              <a:r>
                <a:rPr b="0" i="0" lang="en-US" sz="1600" u="none" cap="none" strike="noStrike">
                  <a:solidFill>
                    <a:srgbClr val="595959"/>
                  </a:solidFill>
                  <a:latin typeface="Arial"/>
                  <a:ea typeface="Arial"/>
                  <a:cs typeface="Arial"/>
                  <a:sym typeface="Arial"/>
                </a:rPr>
                <a:t>has the </a:t>
              </a:r>
              <a:r>
                <a:rPr b="1" i="0" lang="en-US" sz="1600" u="none" cap="none" strike="noStrike">
                  <a:solidFill>
                    <a:srgbClr val="EC7016"/>
                  </a:solidFill>
                  <a:latin typeface="Arial"/>
                  <a:ea typeface="Arial"/>
                  <a:cs typeface="Arial"/>
                  <a:sym typeface="Arial"/>
                </a:rPr>
                <a:t>most limited </a:t>
              </a:r>
              <a:r>
                <a:rPr b="0" i="0" lang="en-US" sz="1600" u="none" cap="none" strike="noStrike">
                  <a:solidFill>
                    <a:srgbClr val="595959"/>
                  </a:solidFill>
                  <a:latin typeface="Arial"/>
                  <a:ea typeface="Arial"/>
                  <a:cs typeface="Arial"/>
                  <a:sym typeface="Arial"/>
                </a:rPr>
                <a:t>influence on star compared with other four aspects</a:t>
              </a:r>
              <a:endParaRPr b="0" i="0" sz="1600" u="none" cap="none" strike="noStrike">
                <a:solidFill>
                  <a:srgbClr val="595959"/>
                </a:solidFill>
                <a:latin typeface="Arial"/>
                <a:ea typeface="Arial"/>
                <a:cs typeface="Arial"/>
                <a:sym typeface="Arial"/>
              </a:endParaRPr>
            </a:p>
          </p:txBody>
        </p:sp>
        <p:sp>
          <p:nvSpPr>
            <p:cNvPr id="516" name="Google Shape;516;g119db0e5020_7_12"/>
            <p:cNvSpPr txBox="1"/>
            <p:nvPr/>
          </p:nvSpPr>
          <p:spPr>
            <a:xfrm>
              <a:off x="-1543" y="272783"/>
              <a:ext cx="3359957" cy="1692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0807F"/>
                </a:buClr>
                <a:buSzPts val="1000"/>
                <a:buFont typeface="Helvetica Neue"/>
                <a:buNone/>
              </a:pPr>
              <a:r>
                <a:rPr b="0" i="0" lang="en-US" sz="1100" u="none" cap="none" strike="noStrike">
                  <a:solidFill>
                    <a:srgbClr val="80807F"/>
                  </a:solidFill>
                  <a:latin typeface="Arial"/>
                  <a:ea typeface="Arial"/>
                  <a:cs typeface="Arial"/>
                  <a:sym typeface="Arial"/>
                </a:rPr>
                <a:t>This may because nowadays people are paying more attention to other aspects such as location, service and cleanliness than food.</a:t>
              </a:r>
              <a:endParaRPr b="0" i="0" sz="1100" u="none" cap="none" strike="noStrike">
                <a:solidFill>
                  <a:srgbClr val="80807F"/>
                </a:solidFill>
                <a:latin typeface="Arial"/>
                <a:ea typeface="Arial"/>
                <a:cs typeface="Arial"/>
                <a:sym typeface="Arial"/>
              </a:endParaRPr>
            </a:p>
          </p:txBody>
        </p:sp>
      </p:grpSp>
      <p:sp>
        <p:nvSpPr>
          <p:cNvPr id="517" name="Google Shape;517;g119db0e5020_7_12"/>
          <p:cNvSpPr/>
          <p:nvPr/>
        </p:nvSpPr>
        <p:spPr>
          <a:xfrm>
            <a:off x="926115" y="2853370"/>
            <a:ext cx="418379" cy="418380"/>
          </a:xfrm>
          <a:prstGeom prst="ellipse">
            <a:avLst/>
          </a:prstGeom>
          <a:solidFill>
            <a:srgbClr val="BEBEB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2000" u="none" cap="none" strike="noStrike">
                <a:solidFill>
                  <a:srgbClr val="FFFFFF"/>
                </a:solidFill>
                <a:latin typeface="Arial"/>
                <a:ea typeface="Arial"/>
                <a:cs typeface="Arial"/>
                <a:sym typeface="Arial"/>
              </a:rPr>
              <a:t>3</a:t>
            </a:r>
            <a:endParaRPr b="0" i="0" sz="2000" u="none" cap="none" strike="noStrike">
              <a:solidFill>
                <a:srgbClr val="000000"/>
              </a:solidFill>
              <a:latin typeface="Arial"/>
              <a:ea typeface="Arial"/>
              <a:cs typeface="Arial"/>
              <a:sym typeface="Arial"/>
            </a:endParaRPr>
          </a:p>
        </p:txBody>
      </p:sp>
      <p:sp>
        <p:nvSpPr>
          <p:cNvPr id="518" name="Google Shape;518;g119db0e5020_7_12"/>
          <p:cNvSpPr txBox="1"/>
          <p:nvPr/>
        </p:nvSpPr>
        <p:spPr>
          <a:xfrm>
            <a:off x="1614321" y="3554868"/>
            <a:ext cx="8701200" cy="2463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D0D0D"/>
              </a:buClr>
              <a:buSzPts val="1200"/>
              <a:buFont typeface="Helvetica Neue"/>
              <a:buNone/>
            </a:pPr>
            <a:r>
              <a:rPr b="0" i="0" lang="en-US" sz="1600" u="none" cap="none" strike="noStrike">
                <a:solidFill>
                  <a:srgbClr val="595959"/>
                </a:solidFill>
                <a:latin typeface="Arial"/>
                <a:ea typeface="Arial"/>
                <a:cs typeface="Arial"/>
                <a:sym typeface="Arial"/>
              </a:rPr>
              <a:t>Customers in </a:t>
            </a:r>
            <a:r>
              <a:rPr b="1" i="0" lang="en-US" sz="1600" u="none" cap="none" strike="noStrike">
                <a:solidFill>
                  <a:schemeClr val="lt1"/>
                </a:solidFill>
                <a:highlight>
                  <a:srgbClr val="EC7016"/>
                </a:highlight>
                <a:latin typeface="Arial"/>
                <a:ea typeface="Arial"/>
                <a:cs typeface="Arial"/>
                <a:sym typeface="Arial"/>
              </a:rPr>
              <a:t>Portland &amp; Vancouver</a:t>
            </a:r>
            <a:r>
              <a:rPr b="1" i="0" lang="en-US" sz="1600" u="none" cap="none" strike="noStrike">
                <a:solidFill>
                  <a:schemeClr val="lt1"/>
                </a:solidFill>
                <a:latin typeface="Arial"/>
                <a:ea typeface="Arial"/>
                <a:cs typeface="Arial"/>
                <a:sym typeface="Arial"/>
              </a:rPr>
              <a:t> </a:t>
            </a:r>
            <a:r>
              <a:rPr b="0" i="0" lang="en-US" sz="1600" u="none" cap="none" strike="noStrike">
                <a:solidFill>
                  <a:srgbClr val="595959"/>
                </a:solidFill>
                <a:latin typeface="Arial"/>
                <a:ea typeface="Arial"/>
                <a:cs typeface="Arial"/>
                <a:sym typeface="Arial"/>
              </a:rPr>
              <a:t>are most picky about </a:t>
            </a:r>
            <a:r>
              <a:rPr b="1" i="0" lang="en-US" sz="1600" u="none" cap="none" strike="noStrike">
                <a:solidFill>
                  <a:srgbClr val="F43535"/>
                </a:solidFill>
                <a:latin typeface="Arial"/>
                <a:ea typeface="Arial"/>
                <a:cs typeface="Arial"/>
                <a:sym typeface="Arial"/>
              </a:rPr>
              <a:t>‘clean’ (cleanliness) </a:t>
            </a:r>
            <a:r>
              <a:rPr b="0" i="0" lang="en-US" sz="1600" u="none" cap="none" strike="noStrike">
                <a:solidFill>
                  <a:srgbClr val="595959"/>
                </a:solidFill>
                <a:latin typeface="Arial"/>
                <a:ea typeface="Arial"/>
                <a:cs typeface="Arial"/>
                <a:sym typeface="Arial"/>
              </a:rPr>
              <a:t>of restaurants</a:t>
            </a:r>
            <a:endParaRPr b="0" i="0" sz="1600" u="none" cap="none" strike="noStrike">
              <a:solidFill>
                <a:srgbClr val="595959"/>
              </a:solidFill>
              <a:latin typeface="Arial"/>
              <a:ea typeface="Arial"/>
              <a:cs typeface="Arial"/>
              <a:sym typeface="Arial"/>
            </a:endParaRPr>
          </a:p>
        </p:txBody>
      </p:sp>
      <p:sp>
        <p:nvSpPr>
          <p:cNvPr id="519" name="Google Shape;519;g119db0e5020_7_12"/>
          <p:cNvSpPr/>
          <p:nvPr/>
        </p:nvSpPr>
        <p:spPr>
          <a:xfrm>
            <a:off x="926114" y="3582144"/>
            <a:ext cx="418380" cy="418380"/>
          </a:xfrm>
          <a:prstGeom prst="ellipse">
            <a:avLst/>
          </a:prstGeom>
          <a:solidFill>
            <a:srgbClr val="BEBEB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2000" u="none" cap="none" strike="noStrike">
                <a:solidFill>
                  <a:srgbClr val="FFFFFF"/>
                </a:solidFill>
                <a:latin typeface="Arial"/>
                <a:ea typeface="Arial"/>
                <a:cs typeface="Arial"/>
                <a:sym typeface="Arial"/>
              </a:rPr>
              <a:t>4</a:t>
            </a:r>
            <a:endParaRPr b="0" i="0" sz="1600" u="none" cap="none" strike="noStrike">
              <a:solidFill>
                <a:srgbClr val="000000"/>
              </a:solidFill>
              <a:latin typeface="Arial"/>
              <a:ea typeface="Arial"/>
              <a:cs typeface="Arial"/>
              <a:sym typeface="Arial"/>
            </a:endParaRPr>
          </a:p>
        </p:txBody>
      </p:sp>
      <p:sp>
        <p:nvSpPr>
          <p:cNvPr id="520" name="Google Shape;520;g119db0e5020_7_12"/>
          <p:cNvSpPr txBox="1"/>
          <p:nvPr/>
        </p:nvSpPr>
        <p:spPr>
          <a:xfrm>
            <a:off x="1614321" y="4393258"/>
            <a:ext cx="9393134" cy="24622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D0D0D"/>
              </a:buClr>
              <a:buSzPts val="1200"/>
              <a:buFont typeface="Helvetica Neue"/>
              <a:buNone/>
            </a:pPr>
            <a:r>
              <a:rPr b="0" i="0" lang="en-US" sz="1600" u="none" cap="none" strike="noStrike">
                <a:solidFill>
                  <a:srgbClr val="595959"/>
                </a:solidFill>
                <a:latin typeface="Arial"/>
                <a:ea typeface="Arial"/>
                <a:cs typeface="Arial"/>
                <a:sym typeface="Arial"/>
              </a:rPr>
              <a:t>Customers in </a:t>
            </a:r>
            <a:r>
              <a:rPr b="1" i="0" lang="en-US" sz="1600" u="none" cap="none" strike="noStrike">
                <a:solidFill>
                  <a:schemeClr val="lt1"/>
                </a:solidFill>
                <a:highlight>
                  <a:srgbClr val="EC7016"/>
                </a:highlight>
                <a:latin typeface="Arial"/>
                <a:ea typeface="Arial"/>
                <a:cs typeface="Arial"/>
                <a:sym typeface="Arial"/>
              </a:rPr>
              <a:t>Atlanta &amp; Orlando &amp; Austin</a:t>
            </a:r>
            <a:r>
              <a:rPr b="0" i="0" lang="en-US" sz="1600" u="none" cap="none" strike="noStrike">
                <a:solidFill>
                  <a:schemeClr val="lt1"/>
                </a:solidFill>
                <a:highlight>
                  <a:srgbClr val="EC7016"/>
                </a:highlight>
                <a:latin typeface="Arial"/>
                <a:ea typeface="Arial"/>
                <a:cs typeface="Arial"/>
                <a:sym typeface="Arial"/>
              </a:rPr>
              <a:t> </a:t>
            </a:r>
            <a:r>
              <a:rPr b="0" i="0" lang="en-US" sz="1600" u="none" cap="none" strike="noStrike">
                <a:solidFill>
                  <a:srgbClr val="595959"/>
                </a:solidFill>
                <a:latin typeface="Arial"/>
                <a:ea typeface="Arial"/>
                <a:cs typeface="Arial"/>
                <a:sym typeface="Arial"/>
              </a:rPr>
              <a:t>are likely to choose restaurants with good </a:t>
            </a:r>
            <a:r>
              <a:rPr b="0" i="0" lang="en-US" sz="1600" u="none" cap="none" strike="noStrike">
                <a:solidFill>
                  <a:srgbClr val="F43535"/>
                </a:solidFill>
                <a:latin typeface="Arial"/>
                <a:ea typeface="Arial"/>
                <a:cs typeface="Arial"/>
                <a:sym typeface="Arial"/>
              </a:rPr>
              <a:t>‘</a:t>
            </a:r>
            <a:r>
              <a:rPr b="1" i="0" lang="en-US" sz="1600" u="none" cap="none" strike="noStrike">
                <a:solidFill>
                  <a:srgbClr val="F43535"/>
                </a:solidFill>
                <a:latin typeface="Arial"/>
                <a:ea typeface="Arial"/>
                <a:cs typeface="Arial"/>
                <a:sym typeface="Arial"/>
              </a:rPr>
              <a:t>location’</a:t>
            </a:r>
            <a:endParaRPr b="0" i="0" sz="1600" u="none" cap="none" strike="noStrike">
              <a:solidFill>
                <a:srgbClr val="F43535"/>
              </a:solidFill>
              <a:latin typeface="Arial"/>
              <a:ea typeface="Arial"/>
              <a:cs typeface="Arial"/>
              <a:sym typeface="Arial"/>
            </a:endParaRPr>
          </a:p>
        </p:txBody>
      </p:sp>
      <p:sp>
        <p:nvSpPr>
          <p:cNvPr id="521" name="Google Shape;521;g119db0e5020_7_12"/>
          <p:cNvSpPr/>
          <p:nvPr/>
        </p:nvSpPr>
        <p:spPr>
          <a:xfrm>
            <a:off x="926114" y="4310919"/>
            <a:ext cx="418380" cy="418380"/>
          </a:xfrm>
          <a:prstGeom prst="ellipse">
            <a:avLst/>
          </a:prstGeom>
          <a:solidFill>
            <a:srgbClr val="BEBEB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2000" u="none" cap="none" strike="noStrike">
                <a:solidFill>
                  <a:srgbClr val="FFFFFF"/>
                </a:solidFill>
                <a:latin typeface="Trebuchet MS"/>
                <a:ea typeface="Trebuchet MS"/>
                <a:cs typeface="Trebuchet MS"/>
                <a:sym typeface="Trebuchet MS"/>
              </a:rPr>
              <a:t>5</a:t>
            </a:r>
            <a:endParaRPr b="0" i="0" sz="2000" u="none" cap="none" strike="noStrike">
              <a:solidFill>
                <a:srgbClr val="000000"/>
              </a:solidFill>
              <a:latin typeface="Trebuchet MS"/>
              <a:ea typeface="Trebuchet MS"/>
              <a:cs typeface="Trebuchet MS"/>
              <a:sym typeface="Trebuchet MS"/>
            </a:endParaRPr>
          </a:p>
        </p:txBody>
      </p:sp>
      <p:pic>
        <p:nvPicPr>
          <p:cNvPr descr="A red and white logo&#10;&#10;Description automatically generated with medium confidence" id="522" name="Google Shape;522;g119db0e5020_7_12"/>
          <p:cNvPicPr preferRelativeResize="0"/>
          <p:nvPr/>
        </p:nvPicPr>
        <p:blipFill rotWithShape="1">
          <a:blip r:embed="rId3">
            <a:alphaModFix/>
          </a:blip>
          <a:srcRect b="0" l="0" r="0" t="0"/>
          <a:stretch/>
        </p:blipFill>
        <p:spPr>
          <a:xfrm>
            <a:off x="5208558" y="5501759"/>
            <a:ext cx="1594610" cy="573398"/>
          </a:xfrm>
          <a:prstGeom prst="rect">
            <a:avLst/>
          </a:prstGeom>
          <a:noFill/>
          <a:ln>
            <a:noFill/>
          </a:ln>
        </p:spPr>
      </p:pic>
      <p:pic>
        <p:nvPicPr>
          <p:cNvPr descr="21 Best Things to Do in Vancouver" id="523" name="Google Shape;523;g119db0e5020_7_12"/>
          <p:cNvPicPr preferRelativeResize="0"/>
          <p:nvPr/>
        </p:nvPicPr>
        <p:blipFill rotWithShape="1">
          <a:blip r:embed="rId4">
            <a:alphaModFix/>
          </a:blip>
          <a:srcRect b="0" l="0" r="0" t="0"/>
          <a:stretch/>
        </p:blipFill>
        <p:spPr>
          <a:xfrm>
            <a:off x="1559476" y="5082234"/>
            <a:ext cx="2297177" cy="1720665"/>
          </a:xfrm>
          <a:prstGeom prst="rect">
            <a:avLst/>
          </a:prstGeom>
          <a:noFill/>
          <a:ln>
            <a:noFill/>
          </a:ln>
        </p:spPr>
      </p:pic>
      <p:pic>
        <p:nvPicPr>
          <p:cNvPr descr="Orlando 2022: Best of Orlando, FL Tourism - Tripadvisor" id="524" name="Google Shape;524;g119db0e5020_7_12"/>
          <p:cNvPicPr preferRelativeResize="0"/>
          <p:nvPr/>
        </p:nvPicPr>
        <p:blipFill rotWithShape="1">
          <a:blip r:embed="rId5">
            <a:alphaModFix/>
          </a:blip>
          <a:srcRect b="0" l="7692" r="0" t="0"/>
          <a:stretch/>
        </p:blipFill>
        <p:spPr>
          <a:xfrm>
            <a:off x="8075086" y="5076254"/>
            <a:ext cx="2394682" cy="1726367"/>
          </a:xfrm>
          <a:prstGeom prst="rect">
            <a:avLst/>
          </a:prstGeom>
          <a:noFill/>
          <a:ln>
            <a:noFill/>
          </a:ln>
        </p:spPr>
      </p:pic>
      <p:cxnSp>
        <p:nvCxnSpPr>
          <p:cNvPr id="525" name="Google Shape;525;g119db0e5020_7_12"/>
          <p:cNvCxnSpPr>
            <a:stCxn id="522" idx="1"/>
            <a:endCxn id="523" idx="0"/>
          </p:cNvCxnSpPr>
          <p:nvPr/>
        </p:nvCxnSpPr>
        <p:spPr>
          <a:xfrm rot="10800000">
            <a:off x="2708058" y="5082258"/>
            <a:ext cx="2500500" cy="706200"/>
          </a:xfrm>
          <a:prstGeom prst="curvedConnector4">
            <a:avLst>
              <a:gd fmla="val 27033" name="adj1"/>
              <a:gd fmla="val 132373" name="adj2"/>
            </a:avLst>
          </a:prstGeom>
          <a:noFill/>
          <a:ln cap="flat" cmpd="sng" w="19050">
            <a:solidFill>
              <a:srgbClr val="C0BFBF"/>
            </a:solidFill>
            <a:prstDash val="lgDash"/>
            <a:round/>
            <a:headEnd len="sm" w="sm" type="none"/>
            <a:tailEnd len="sm" w="sm" type="none"/>
          </a:ln>
        </p:spPr>
      </p:cxnSp>
      <p:cxnSp>
        <p:nvCxnSpPr>
          <p:cNvPr id="526" name="Google Shape;526;g119db0e5020_7_12"/>
          <p:cNvCxnSpPr>
            <a:stCxn id="522" idx="3"/>
            <a:endCxn id="524" idx="0"/>
          </p:cNvCxnSpPr>
          <p:nvPr/>
        </p:nvCxnSpPr>
        <p:spPr>
          <a:xfrm flipH="1" rot="10800000">
            <a:off x="6803168" y="5076258"/>
            <a:ext cx="2469300" cy="712200"/>
          </a:xfrm>
          <a:prstGeom prst="curvedConnector4">
            <a:avLst>
              <a:gd fmla="val 25755" name="adj1"/>
              <a:gd fmla="val 132099" name="adj2"/>
            </a:avLst>
          </a:prstGeom>
          <a:noFill/>
          <a:ln cap="flat" cmpd="sng" w="19050">
            <a:solidFill>
              <a:srgbClr val="C0BFBF"/>
            </a:solidFill>
            <a:prstDash val="lgDash"/>
            <a:round/>
            <a:headEnd len="sm" w="sm" type="none"/>
            <a:tailEnd len="sm" w="sm" type="none"/>
          </a:ln>
        </p:spPr>
      </p:cxnSp>
      <p:sp>
        <p:nvSpPr>
          <p:cNvPr id="527" name="Google Shape;527;g119db0e5020_7_12"/>
          <p:cNvSpPr txBox="1"/>
          <p:nvPr/>
        </p:nvSpPr>
        <p:spPr>
          <a:xfrm>
            <a:off x="3771503" y="4864990"/>
            <a:ext cx="859868"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Bad Script"/>
                <a:ea typeface="Bad Script"/>
                <a:cs typeface="Bad Script"/>
                <a:sym typeface="Bad Script"/>
              </a:rPr>
              <a:t>Clean</a:t>
            </a:r>
            <a:endParaRPr b="1" i="0" sz="2400" u="none" cap="none" strike="noStrike">
              <a:solidFill>
                <a:srgbClr val="FF0000"/>
              </a:solidFill>
              <a:latin typeface="Bad Script"/>
              <a:ea typeface="Bad Script"/>
              <a:cs typeface="Bad Script"/>
              <a:sym typeface="Bad Script"/>
            </a:endParaRPr>
          </a:p>
        </p:txBody>
      </p:sp>
      <p:sp>
        <p:nvSpPr>
          <p:cNvPr id="528" name="Google Shape;528;g119db0e5020_7_12"/>
          <p:cNvSpPr txBox="1"/>
          <p:nvPr/>
        </p:nvSpPr>
        <p:spPr>
          <a:xfrm>
            <a:off x="6983444" y="4839807"/>
            <a:ext cx="1194149"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Bad Script"/>
                <a:ea typeface="Bad Script"/>
                <a:cs typeface="Bad Script"/>
                <a:sym typeface="Bad Script"/>
              </a:rPr>
              <a:t>Location</a:t>
            </a:r>
            <a:endParaRPr b="1" i="0" sz="2400" u="none" cap="none" strike="noStrike">
              <a:solidFill>
                <a:srgbClr val="FF0000"/>
              </a:solidFill>
              <a:latin typeface="Bad Script"/>
              <a:ea typeface="Bad Script"/>
              <a:cs typeface="Bad Script"/>
              <a:sym typeface="Bad Script"/>
            </a:endParaRPr>
          </a:p>
        </p:txBody>
      </p:sp>
      <p:sp>
        <p:nvSpPr>
          <p:cNvPr id="529" name="Google Shape;529;g119db0e5020_7_12"/>
          <p:cNvSpPr txBox="1"/>
          <p:nvPr/>
        </p:nvSpPr>
        <p:spPr>
          <a:xfrm>
            <a:off x="1548182" y="536627"/>
            <a:ext cx="9095634" cy="70784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4000" u="none" cap="none" strike="noStrike">
                <a:solidFill>
                  <a:srgbClr val="595959"/>
                </a:solidFill>
                <a:latin typeface="Arial"/>
                <a:ea typeface="Arial"/>
                <a:cs typeface="Arial"/>
                <a:sym typeface="Arial"/>
              </a:rPr>
              <a:t>Conclusions</a:t>
            </a:r>
            <a:endParaRPr b="0" i="0" sz="2000" u="none" cap="none" strike="noStrike">
              <a:solidFill>
                <a:srgbClr val="595959"/>
              </a:solidFill>
              <a:latin typeface="Arial"/>
              <a:ea typeface="Arial"/>
              <a:cs typeface="Arial"/>
              <a:sym typeface="Arial"/>
            </a:endParaRPr>
          </a:p>
        </p:txBody>
      </p:sp>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119db0e5020_7_44"/>
          <p:cNvSpPr txBox="1"/>
          <p:nvPr/>
        </p:nvSpPr>
        <p:spPr>
          <a:xfrm>
            <a:off x="1791477" y="1225368"/>
            <a:ext cx="9909816" cy="92329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600" u="none" cap="none" strike="noStrike">
                <a:solidFill>
                  <a:srgbClr val="F43939"/>
                </a:solidFill>
                <a:latin typeface="Arial"/>
                <a:ea typeface="Arial"/>
                <a:cs typeface="Arial"/>
                <a:sym typeface="Arial"/>
              </a:rPr>
              <a:t>ABSA model accuracy can be improved:</a:t>
            </a:r>
            <a:endParaRPr b="1" i="0" sz="1600" u="none" cap="none" strike="noStrike">
              <a:solidFill>
                <a:srgbClr val="F4393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600" u="none" cap="none" strike="noStrike">
                <a:solidFill>
                  <a:schemeClr val="dk1"/>
                </a:solidFill>
                <a:latin typeface="Arial"/>
                <a:ea typeface="Arial"/>
                <a:cs typeface="Arial"/>
                <a:sym typeface="Arial"/>
              </a:rPr>
              <a:t>Fed with more training data with sentiment labels on our newly selected aspects, the accuracy of sentiment classification on that aspect of ABSA model can be improved.</a:t>
            </a:r>
            <a:endParaRPr b="0" i="0" sz="1600" u="none" cap="none" strike="noStrike">
              <a:solidFill>
                <a:schemeClr val="dk1"/>
              </a:solidFill>
              <a:latin typeface="Arial"/>
              <a:ea typeface="Arial"/>
              <a:cs typeface="Arial"/>
              <a:sym typeface="Arial"/>
            </a:endParaRPr>
          </a:p>
        </p:txBody>
      </p:sp>
      <p:sp>
        <p:nvSpPr>
          <p:cNvPr id="535" name="Google Shape;535;g119db0e5020_7_44"/>
          <p:cNvSpPr txBox="1"/>
          <p:nvPr/>
        </p:nvSpPr>
        <p:spPr>
          <a:xfrm>
            <a:off x="1791477" y="2329202"/>
            <a:ext cx="9909816" cy="116952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600" u="none" cap="none" strike="noStrike">
                <a:solidFill>
                  <a:srgbClr val="F43939"/>
                </a:solidFill>
                <a:latin typeface="Arial"/>
                <a:ea typeface="Arial"/>
                <a:cs typeface="Arial"/>
                <a:sym typeface="Arial"/>
              </a:rPr>
              <a:t>Add more data to the model:</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600" u="none" cap="none" strike="noStrike">
                <a:solidFill>
                  <a:schemeClr val="dk1"/>
                </a:solidFill>
                <a:latin typeface="Arial"/>
                <a:ea typeface="Arial"/>
                <a:cs typeface="Arial"/>
                <a:sym typeface="Arial"/>
              </a:rPr>
              <a:t>Due to limitation of computing power (especially in the process of ABSA), we filtered data by selecting top cities and selected reviews through stratified sampling to reduce data volume. The model may be more robust with more reviews from more areas.</a:t>
            </a:r>
            <a:endParaRPr b="0" i="0" sz="1600" u="none" cap="none" strike="noStrike">
              <a:solidFill>
                <a:srgbClr val="000000"/>
              </a:solidFill>
              <a:latin typeface="Trebuchet MS"/>
              <a:ea typeface="Trebuchet MS"/>
              <a:cs typeface="Trebuchet MS"/>
              <a:sym typeface="Trebuchet MS"/>
            </a:endParaRPr>
          </a:p>
        </p:txBody>
      </p:sp>
      <p:sp>
        <p:nvSpPr>
          <p:cNvPr id="536" name="Google Shape;536;g119db0e5020_7_44"/>
          <p:cNvSpPr txBox="1"/>
          <p:nvPr/>
        </p:nvSpPr>
        <p:spPr>
          <a:xfrm>
            <a:off x="1791477" y="3715144"/>
            <a:ext cx="99099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600" u="none" cap="none" strike="noStrike">
                <a:solidFill>
                  <a:srgbClr val="F43939"/>
                </a:solidFill>
                <a:latin typeface="Arial"/>
                <a:ea typeface="Arial"/>
                <a:cs typeface="Arial"/>
                <a:sym typeface="Arial"/>
              </a:rPr>
              <a:t>Explore new trends after COVID-19:</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600" u="none" cap="none" strike="noStrike">
                <a:solidFill>
                  <a:schemeClr val="dk1"/>
                </a:solidFill>
                <a:latin typeface="Trebuchet MS"/>
                <a:ea typeface="Trebuchet MS"/>
                <a:cs typeface="Trebuchet MS"/>
                <a:sym typeface="Trebuchet MS"/>
              </a:rPr>
              <a:t>The reviews data extracted mainly range from 2010 </a:t>
            </a:r>
            <a:r>
              <a:rPr lang="en-US" sz="1600">
                <a:solidFill>
                  <a:schemeClr val="dk1"/>
                </a:solidFill>
                <a:latin typeface="Trebuchet MS"/>
                <a:ea typeface="Trebuchet MS"/>
                <a:cs typeface="Trebuchet MS"/>
                <a:sym typeface="Trebuchet MS"/>
              </a:rPr>
              <a:t>to</a:t>
            </a:r>
            <a:r>
              <a:rPr b="0" i="0" lang="en-US" sz="1600" u="none" cap="none" strike="noStrike">
                <a:solidFill>
                  <a:schemeClr val="dk1"/>
                </a:solidFill>
                <a:latin typeface="Trebuchet MS"/>
                <a:ea typeface="Trebuchet MS"/>
                <a:cs typeface="Trebuchet MS"/>
                <a:sym typeface="Trebuchet MS"/>
              </a:rPr>
              <a:t> 202</a:t>
            </a:r>
            <a:r>
              <a:rPr lang="en-US" sz="1600">
                <a:solidFill>
                  <a:schemeClr val="dk1"/>
                </a:solidFill>
                <a:latin typeface="Trebuchet MS"/>
                <a:ea typeface="Trebuchet MS"/>
                <a:cs typeface="Trebuchet MS"/>
                <a:sym typeface="Trebuchet MS"/>
              </a:rPr>
              <a:t>1</a:t>
            </a:r>
            <a:r>
              <a:rPr b="0" i="0" lang="en-US" sz="1600" u="none" cap="none" strike="noStrike">
                <a:solidFill>
                  <a:schemeClr val="dk1"/>
                </a:solidFill>
                <a:latin typeface="Trebuchet MS"/>
                <a:ea typeface="Trebuchet MS"/>
                <a:cs typeface="Trebuchet MS"/>
                <a:sym typeface="Trebuchet MS"/>
              </a:rPr>
              <a:t>, where post-COVID-19 data accounts for a small proportion. Considering social and economic changes after pandemic, it is of great value to explore new post-COVID trends.</a:t>
            </a:r>
            <a:endParaRPr b="0" i="0" sz="1600" u="none" cap="none" strike="noStrike">
              <a:solidFill>
                <a:srgbClr val="000000"/>
              </a:solidFill>
              <a:latin typeface="Trebuchet MS"/>
              <a:ea typeface="Trebuchet MS"/>
              <a:cs typeface="Trebuchet MS"/>
              <a:sym typeface="Trebuchet MS"/>
            </a:endParaRPr>
          </a:p>
        </p:txBody>
      </p:sp>
      <p:sp>
        <p:nvSpPr>
          <p:cNvPr id="537" name="Google Shape;537;g119db0e5020_7_44"/>
          <p:cNvSpPr txBox="1"/>
          <p:nvPr/>
        </p:nvSpPr>
        <p:spPr>
          <a:xfrm>
            <a:off x="1791477" y="5145838"/>
            <a:ext cx="9909816" cy="92329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600" u="none" cap="none" strike="noStrike">
                <a:solidFill>
                  <a:srgbClr val="F43939"/>
                </a:solidFill>
                <a:latin typeface="Arial"/>
                <a:ea typeface="Arial"/>
                <a:cs typeface="Arial"/>
                <a:sym typeface="Arial"/>
              </a:rPr>
              <a:t>Application in consumer experience for businesses: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600" u="none" cap="none" strike="noStrike">
                <a:solidFill>
                  <a:schemeClr val="dk1"/>
                </a:solidFill>
                <a:latin typeface="Arial"/>
                <a:ea typeface="Arial"/>
                <a:cs typeface="Arial"/>
                <a:sym typeface="Arial"/>
              </a:rPr>
              <a:t>Our model can be included in a more advanced marketing analytics system to draw insights from consumer comments and convert them into guidelines for the business companies. </a:t>
            </a:r>
            <a:endParaRPr b="0" i="0" sz="1600" u="none" cap="none" strike="noStrike">
              <a:solidFill>
                <a:srgbClr val="000000"/>
              </a:solidFill>
              <a:latin typeface="Trebuchet MS"/>
              <a:ea typeface="Trebuchet MS"/>
              <a:cs typeface="Trebuchet MS"/>
              <a:sym typeface="Trebuchet MS"/>
            </a:endParaRPr>
          </a:p>
        </p:txBody>
      </p:sp>
      <p:pic>
        <p:nvPicPr>
          <p:cNvPr descr="条形图演示文稿 纯色填充" id="538" name="Google Shape;538;g119db0e5020_7_44"/>
          <p:cNvPicPr preferRelativeResize="0"/>
          <p:nvPr/>
        </p:nvPicPr>
        <p:blipFill rotWithShape="1">
          <a:blip r:embed="rId3">
            <a:alphaModFix/>
          </a:blip>
          <a:srcRect b="0" l="0" r="0" t="0"/>
          <a:stretch/>
        </p:blipFill>
        <p:spPr>
          <a:xfrm>
            <a:off x="606490" y="1279994"/>
            <a:ext cx="914400" cy="914400"/>
          </a:xfrm>
          <a:prstGeom prst="rect">
            <a:avLst/>
          </a:prstGeom>
          <a:noFill/>
          <a:ln>
            <a:noFill/>
          </a:ln>
        </p:spPr>
      </p:pic>
      <p:pic>
        <p:nvPicPr>
          <p:cNvPr descr="数据库 纯色填充" id="539" name="Google Shape;539;g119db0e5020_7_44"/>
          <p:cNvPicPr preferRelativeResize="0"/>
          <p:nvPr/>
        </p:nvPicPr>
        <p:blipFill rotWithShape="1">
          <a:blip r:embed="rId4">
            <a:alphaModFix/>
          </a:blip>
          <a:srcRect b="0" l="0" r="0" t="0"/>
          <a:stretch/>
        </p:blipFill>
        <p:spPr>
          <a:xfrm>
            <a:off x="606490" y="2462964"/>
            <a:ext cx="914400" cy="914400"/>
          </a:xfrm>
          <a:prstGeom prst="rect">
            <a:avLst/>
          </a:prstGeom>
          <a:noFill/>
          <a:ln>
            <a:noFill/>
          </a:ln>
        </p:spPr>
      </p:pic>
      <p:pic>
        <p:nvPicPr>
          <p:cNvPr descr="戴口罩的脸 轮廓" id="540" name="Google Shape;540;g119db0e5020_7_44"/>
          <p:cNvPicPr preferRelativeResize="0"/>
          <p:nvPr/>
        </p:nvPicPr>
        <p:blipFill rotWithShape="1">
          <a:blip r:embed="rId5">
            <a:alphaModFix/>
          </a:blip>
          <a:srcRect b="0" l="0" r="0" t="0"/>
          <a:stretch/>
        </p:blipFill>
        <p:spPr>
          <a:xfrm>
            <a:off x="606490" y="3893836"/>
            <a:ext cx="914400" cy="914400"/>
          </a:xfrm>
          <a:prstGeom prst="rect">
            <a:avLst/>
          </a:prstGeom>
          <a:noFill/>
          <a:ln>
            <a:noFill/>
          </a:ln>
        </p:spPr>
      </p:pic>
      <p:pic>
        <p:nvPicPr>
          <p:cNvPr descr="用户 纯色填充" id="541" name="Google Shape;541;g119db0e5020_7_44"/>
          <p:cNvPicPr preferRelativeResize="0"/>
          <p:nvPr/>
        </p:nvPicPr>
        <p:blipFill rotWithShape="1">
          <a:blip r:embed="rId6">
            <a:alphaModFix/>
          </a:blip>
          <a:srcRect b="0" l="0" r="0" t="0"/>
          <a:stretch/>
        </p:blipFill>
        <p:spPr>
          <a:xfrm>
            <a:off x="606490" y="5196454"/>
            <a:ext cx="914400" cy="914400"/>
          </a:xfrm>
          <a:prstGeom prst="rect">
            <a:avLst/>
          </a:prstGeom>
          <a:noFill/>
          <a:ln>
            <a:noFill/>
          </a:ln>
        </p:spPr>
      </p:pic>
      <p:sp>
        <p:nvSpPr>
          <p:cNvPr id="542" name="Google Shape;542;g119db0e5020_7_44"/>
          <p:cNvSpPr txBox="1"/>
          <p:nvPr/>
        </p:nvSpPr>
        <p:spPr>
          <a:xfrm>
            <a:off x="1548182" y="536627"/>
            <a:ext cx="9095634"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Limitation and Future Work</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19c3a00f48_1_23"/>
          <p:cNvSpPr/>
          <p:nvPr>
            <p:ph idx="1" type="body"/>
          </p:nvPr>
        </p:nvSpPr>
        <p:spPr>
          <a:xfrm>
            <a:off x="714375" y="1492250"/>
            <a:ext cx="10515600" cy="4760400"/>
          </a:xfrm>
          <a:prstGeom prst="roundRect">
            <a:avLst>
              <a:gd fmla="val 10864" name="adj"/>
            </a:avLst>
          </a:prstGeom>
          <a:solidFill>
            <a:schemeClr val="lt2"/>
          </a:solidFill>
          <a:ln>
            <a:noFill/>
          </a:ln>
        </p:spPr>
        <p:txBody>
          <a:bodyPr anchorCtr="0" anchor="t" bIns="45700" lIns="91425" spcFirstLastPara="1" rIns="91425" wrap="square" tIns="45700">
            <a:normAutofit/>
          </a:bodyPr>
          <a:lstStyle/>
          <a:p>
            <a:pPr indent="-171450" lvl="0" marL="224790" rtl="0" algn="l">
              <a:lnSpc>
                <a:spcPct val="80000"/>
              </a:lnSpc>
              <a:spcBef>
                <a:spcPts val="0"/>
              </a:spcBef>
              <a:spcAft>
                <a:spcPts val="0"/>
              </a:spcAft>
              <a:buSzPts val="1110"/>
              <a:buChar char="•"/>
            </a:pPr>
            <a:r>
              <a:rPr lang="en-US" sz="1110">
                <a:solidFill>
                  <a:srgbClr val="595959"/>
                </a:solidFill>
                <a:latin typeface="Arial"/>
                <a:ea typeface="Arial"/>
                <a:cs typeface="Arial"/>
                <a:sym typeface="Arial"/>
              </a:rPr>
              <a:t>https://aclanthology.org/N19-1242.pdf</a:t>
            </a:r>
            <a:endParaRPr sz="1110">
              <a:solidFill>
                <a:srgbClr val="595959"/>
              </a:solidFill>
              <a:latin typeface="Arial"/>
              <a:ea typeface="Arial"/>
              <a:cs typeface="Arial"/>
              <a:sym typeface="Arial"/>
            </a:endParaRPr>
          </a:p>
          <a:p>
            <a:pPr indent="-171450" lvl="0" marL="224790" rtl="0" algn="l">
              <a:lnSpc>
                <a:spcPct val="80000"/>
              </a:lnSpc>
              <a:spcBef>
                <a:spcPts val="1000"/>
              </a:spcBef>
              <a:spcAft>
                <a:spcPts val="0"/>
              </a:spcAft>
              <a:buSzPts val="1110"/>
              <a:buChar char="•"/>
            </a:pPr>
            <a:r>
              <a:rPr lang="en-US" sz="1110">
                <a:solidFill>
                  <a:srgbClr val="595959"/>
                </a:solidFill>
                <a:latin typeface="Arial"/>
                <a:ea typeface="Arial"/>
                <a:cs typeface="Arial"/>
                <a:sym typeface="Arial"/>
              </a:rPr>
              <a:t>https://github.com/ScalaConsultants/Aspect-Based-Sentiment-Analysis</a:t>
            </a:r>
            <a:endParaRPr sz="1110">
              <a:solidFill>
                <a:srgbClr val="595959"/>
              </a:solidFill>
              <a:latin typeface="Arial"/>
              <a:ea typeface="Arial"/>
              <a:cs typeface="Arial"/>
              <a:sym typeface="Arial"/>
            </a:endParaRPr>
          </a:p>
          <a:p>
            <a:pPr indent="-171450" lvl="0" marL="224790" rtl="0" algn="l">
              <a:lnSpc>
                <a:spcPct val="80000"/>
              </a:lnSpc>
              <a:spcBef>
                <a:spcPts val="1000"/>
              </a:spcBef>
              <a:spcAft>
                <a:spcPts val="0"/>
              </a:spcAft>
              <a:buSzPts val="1110"/>
              <a:buChar char="•"/>
            </a:pPr>
            <a:r>
              <a:rPr lang="en-US" sz="1110">
                <a:solidFill>
                  <a:srgbClr val="595959"/>
                </a:solidFill>
                <a:latin typeface="Arial"/>
                <a:ea typeface="Arial"/>
                <a:cs typeface="Arial"/>
                <a:sym typeface="Arial"/>
              </a:rPr>
              <a:t>https://link.springer.com/article/10.1007/s11063-021-10596-6</a:t>
            </a:r>
            <a:endParaRPr sz="1110">
              <a:solidFill>
                <a:srgbClr val="595959"/>
              </a:solidFill>
              <a:latin typeface="Arial"/>
              <a:ea typeface="Arial"/>
              <a:cs typeface="Arial"/>
              <a:sym typeface="Arial"/>
            </a:endParaRPr>
          </a:p>
          <a:p>
            <a:pPr indent="-171450" lvl="0" marL="224790" rtl="0" algn="l">
              <a:lnSpc>
                <a:spcPct val="80000"/>
              </a:lnSpc>
              <a:spcBef>
                <a:spcPts val="1000"/>
              </a:spcBef>
              <a:spcAft>
                <a:spcPts val="0"/>
              </a:spcAft>
              <a:buSzPts val="1110"/>
              <a:buChar char="•"/>
            </a:pPr>
            <a:r>
              <a:rPr lang="en-US" sz="1110">
                <a:solidFill>
                  <a:srgbClr val="595959"/>
                </a:solidFill>
                <a:latin typeface="Arial"/>
                <a:ea typeface="Arial"/>
                <a:cs typeface="Arial"/>
                <a:sym typeface="Arial"/>
              </a:rPr>
              <a:t>https://www.mdpi.com/2076-3417/9/16/3239/htm</a:t>
            </a:r>
            <a:endParaRPr/>
          </a:p>
          <a:p>
            <a:pPr indent="-171450" lvl="0" marL="224790" rtl="0" algn="l">
              <a:lnSpc>
                <a:spcPct val="80000"/>
              </a:lnSpc>
              <a:spcBef>
                <a:spcPts val="1000"/>
              </a:spcBef>
              <a:spcAft>
                <a:spcPts val="0"/>
              </a:spcAft>
              <a:buSzPts val="1110"/>
              <a:buChar char="•"/>
            </a:pPr>
            <a:r>
              <a:rPr lang="en-US" sz="1110" u="sng">
                <a:solidFill>
                  <a:srgbClr val="595959"/>
                </a:solidFill>
                <a:latin typeface="Arial"/>
                <a:ea typeface="Arial"/>
                <a:cs typeface="Arial"/>
                <a:sym typeface="Arial"/>
                <a:hlinkClick r:id="rId3">
                  <a:extLst>
                    <a:ext uri="{A12FA001-AC4F-418D-AE19-62706E023703}">
                      <ahyp:hlinkClr val="tx"/>
                    </a:ext>
                  </a:extLst>
                </a:hlinkClick>
              </a:rPr>
              <a:t>https://datascience.stackexchange.com/questions/31402/multicollinearity-in-decision-tree</a:t>
            </a:r>
            <a:endParaRPr sz="1110">
              <a:solidFill>
                <a:srgbClr val="595959"/>
              </a:solidFill>
              <a:latin typeface="Arial"/>
              <a:ea typeface="Arial"/>
              <a:cs typeface="Arial"/>
              <a:sym typeface="Arial"/>
            </a:endParaRPr>
          </a:p>
          <a:p>
            <a:pPr indent="-171450" lvl="0" marL="224790" rtl="0" algn="l">
              <a:lnSpc>
                <a:spcPct val="80000"/>
              </a:lnSpc>
              <a:spcBef>
                <a:spcPts val="1000"/>
              </a:spcBef>
              <a:spcAft>
                <a:spcPts val="0"/>
              </a:spcAft>
              <a:buSzPts val="1110"/>
              <a:buChar char="•"/>
            </a:pPr>
            <a:r>
              <a:rPr lang="en-US" sz="1110">
                <a:solidFill>
                  <a:srgbClr val="595959"/>
                </a:solidFill>
                <a:latin typeface="Arial"/>
                <a:ea typeface="Arial"/>
                <a:cs typeface="Arial"/>
                <a:sym typeface="Arial"/>
              </a:rPr>
              <a:t>Peri C (2006). The universe of food quality. Food Qual. Prefer., 17(1-2): 3-8.</a:t>
            </a:r>
            <a:endParaRPr/>
          </a:p>
          <a:p>
            <a:pPr indent="-171450" lvl="0" marL="224790" rtl="0" algn="l">
              <a:lnSpc>
                <a:spcPct val="80000"/>
              </a:lnSpc>
              <a:spcBef>
                <a:spcPts val="1000"/>
              </a:spcBef>
              <a:spcAft>
                <a:spcPts val="0"/>
              </a:spcAft>
              <a:buSzPts val="1110"/>
              <a:buChar char="•"/>
            </a:pPr>
            <a:r>
              <a:rPr lang="en-US" sz="1110">
                <a:solidFill>
                  <a:srgbClr val="595959"/>
                </a:solidFill>
                <a:latin typeface="Arial"/>
                <a:ea typeface="Arial"/>
                <a:cs typeface="Arial"/>
                <a:sym typeface="Arial"/>
              </a:rPr>
              <a:t>Jamal A, Anastasiadou K (2009). Investigating the effects of service quality dimensions and expertise on loyalty. Eur. J. Mark., 43(3): 398- 420</a:t>
            </a:r>
            <a:endParaRPr/>
          </a:p>
          <a:p>
            <a:pPr indent="-171450" lvl="0" marL="224790" rtl="0" algn="l">
              <a:lnSpc>
                <a:spcPct val="80000"/>
              </a:lnSpc>
              <a:spcBef>
                <a:spcPts val="1000"/>
              </a:spcBef>
              <a:spcAft>
                <a:spcPts val="0"/>
              </a:spcAft>
              <a:buSzPts val="1110"/>
              <a:buChar char="•"/>
            </a:pPr>
            <a:r>
              <a:rPr lang="en-US" sz="1110">
                <a:solidFill>
                  <a:srgbClr val="595959"/>
                </a:solidFill>
                <a:latin typeface="Arial"/>
                <a:ea typeface="Arial"/>
                <a:cs typeface="Arial"/>
                <a:sym typeface="Arial"/>
              </a:rPr>
              <a:t>Kim WG, Lee YK, Yoo YJ (2006). Predictors of relationship quality and relationship outcomes in luxury restaurants. J. Hosp. Tour. Res., 30(2): 143-169</a:t>
            </a:r>
            <a:endParaRPr/>
          </a:p>
          <a:p>
            <a:pPr indent="-171450" lvl="0" marL="224790" rtl="0" algn="l">
              <a:lnSpc>
                <a:spcPct val="80000"/>
              </a:lnSpc>
              <a:spcBef>
                <a:spcPts val="1000"/>
              </a:spcBef>
              <a:spcAft>
                <a:spcPts val="0"/>
              </a:spcAft>
              <a:buSzPts val="1110"/>
              <a:buChar char="•"/>
            </a:pPr>
            <a:r>
              <a:rPr lang="en-US" sz="1110">
                <a:solidFill>
                  <a:srgbClr val="595959"/>
                </a:solidFill>
                <a:latin typeface="Arial"/>
                <a:ea typeface="Arial"/>
                <a:cs typeface="Arial"/>
                <a:sym typeface="Arial"/>
              </a:rPr>
              <a:t>Hyun SS (2010). Predictors of relationship quality and loyalty in the chain restaurant industry. Cornell Hosp. Q., 51(2): 251-267.</a:t>
            </a:r>
            <a:endParaRPr/>
          </a:p>
          <a:p>
            <a:pPr indent="-171450" lvl="0" marL="224790" rtl="0" algn="l">
              <a:lnSpc>
                <a:spcPct val="80000"/>
              </a:lnSpc>
              <a:spcBef>
                <a:spcPts val="1000"/>
              </a:spcBef>
              <a:spcAft>
                <a:spcPts val="0"/>
              </a:spcAft>
              <a:buSzPts val="1110"/>
              <a:buChar char="•"/>
            </a:pPr>
            <a:r>
              <a:rPr lang="en-US" sz="1110" u="sng">
                <a:solidFill>
                  <a:srgbClr val="595959"/>
                </a:solidFill>
                <a:latin typeface="Arial"/>
                <a:ea typeface="Arial"/>
                <a:cs typeface="Arial"/>
                <a:sym typeface="Arial"/>
                <a:hlinkClick r:id="rId4">
                  <a:extLst>
                    <a:ext uri="{A12FA001-AC4F-418D-AE19-62706E023703}">
                      <ahyp:hlinkClr val="tx"/>
                    </a:ext>
                  </a:extLst>
                </a:hlinkClick>
              </a:rPr>
              <a:t>https://towardsdatascience.com/ridge-and-lasso-regression-a-complete-guide-with-python-scikit-learn-e20e34bcbf0b</a:t>
            </a:r>
            <a:endParaRPr sz="1110">
              <a:solidFill>
                <a:srgbClr val="595959"/>
              </a:solidFill>
              <a:latin typeface="Arial"/>
              <a:ea typeface="Arial"/>
              <a:cs typeface="Arial"/>
              <a:sym typeface="Arial"/>
            </a:endParaRPr>
          </a:p>
          <a:p>
            <a:pPr indent="-171450" lvl="0" marL="224790" rtl="0" algn="l">
              <a:lnSpc>
                <a:spcPct val="80000"/>
              </a:lnSpc>
              <a:spcBef>
                <a:spcPts val="1000"/>
              </a:spcBef>
              <a:spcAft>
                <a:spcPts val="0"/>
              </a:spcAft>
              <a:buSzPts val="1110"/>
              <a:buChar char="•"/>
            </a:pPr>
            <a:r>
              <a:rPr lang="en-US" sz="1110" u="sng">
                <a:solidFill>
                  <a:srgbClr val="595959"/>
                </a:solidFill>
                <a:latin typeface="Arial"/>
                <a:ea typeface="Arial"/>
                <a:cs typeface="Arial"/>
                <a:sym typeface="Arial"/>
                <a:hlinkClick r:id="rId5">
                  <a:extLst>
                    <a:ext uri="{A12FA001-AC4F-418D-AE19-62706E023703}">
                      <ahyp:hlinkClr val="tx"/>
                    </a:ext>
                  </a:extLst>
                </a:hlinkClick>
              </a:rPr>
              <a:t>https://stats.stackexchange.com/questions/108614/regression-in-pn-setting-how-to-choose-regularization-method-lasso-pls-pc</a:t>
            </a:r>
            <a:endParaRPr sz="1110">
              <a:solidFill>
                <a:srgbClr val="595959"/>
              </a:solidFill>
              <a:latin typeface="Arial"/>
              <a:ea typeface="Arial"/>
              <a:cs typeface="Arial"/>
              <a:sym typeface="Arial"/>
            </a:endParaRPr>
          </a:p>
          <a:p>
            <a:pPr indent="-171450" lvl="0" marL="224790" rtl="0" algn="l">
              <a:lnSpc>
                <a:spcPct val="80000"/>
              </a:lnSpc>
              <a:spcBef>
                <a:spcPts val="1000"/>
              </a:spcBef>
              <a:spcAft>
                <a:spcPts val="0"/>
              </a:spcAft>
              <a:buSzPts val="1110"/>
              <a:buChar char="•"/>
            </a:pPr>
            <a:r>
              <a:rPr lang="en-US" sz="1110" u="sng">
                <a:solidFill>
                  <a:srgbClr val="595959"/>
                </a:solidFill>
                <a:latin typeface="Arial"/>
                <a:ea typeface="Arial"/>
                <a:cs typeface="Arial"/>
                <a:sym typeface="Arial"/>
                <a:hlinkClick r:id="rId6">
                  <a:extLst>
                    <a:ext uri="{A12FA001-AC4F-418D-AE19-62706E023703}">
                      <ahyp:hlinkClr val="tx"/>
                    </a:ext>
                  </a:extLst>
                </a:hlinkClick>
              </a:rPr>
              <a:t>https://en.wikipedia.org/wiki/Principal_component_regression</a:t>
            </a:r>
            <a:endParaRPr sz="1110">
              <a:solidFill>
                <a:srgbClr val="595959"/>
              </a:solidFill>
              <a:latin typeface="Arial"/>
              <a:ea typeface="Arial"/>
              <a:cs typeface="Arial"/>
              <a:sym typeface="Arial"/>
            </a:endParaRPr>
          </a:p>
          <a:p>
            <a:pPr indent="-171450" lvl="0" marL="224790" rtl="0" algn="l">
              <a:lnSpc>
                <a:spcPct val="80000"/>
              </a:lnSpc>
              <a:spcBef>
                <a:spcPts val="1000"/>
              </a:spcBef>
              <a:spcAft>
                <a:spcPts val="0"/>
              </a:spcAft>
              <a:buSzPts val="1110"/>
              <a:buChar char="•"/>
            </a:pPr>
            <a:r>
              <a:rPr lang="en-US" sz="1110" u="sng">
                <a:solidFill>
                  <a:srgbClr val="595959"/>
                </a:solidFill>
                <a:latin typeface="Arial"/>
                <a:ea typeface="Arial"/>
                <a:cs typeface="Arial"/>
                <a:sym typeface="Arial"/>
                <a:hlinkClick r:id="rId7">
                  <a:extLst>
                    <a:ext uri="{A12FA001-AC4F-418D-AE19-62706E023703}">
                      <ahyp:hlinkClr val="tx"/>
                    </a:ext>
                  </a:extLst>
                </a:hlinkClick>
              </a:rPr>
              <a:t>https://en.wikipedia.org/wiki/Partial_least_squares_regression</a:t>
            </a:r>
            <a:endParaRPr sz="1110">
              <a:solidFill>
                <a:srgbClr val="595959"/>
              </a:solidFill>
              <a:latin typeface="Arial"/>
              <a:ea typeface="Arial"/>
              <a:cs typeface="Arial"/>
              <a:sym typeface="Arial"/>
            </a:endParaRPr>
          </a:p>
          <a:p>
            <a:pPr indent="-171450" lvl="0" marL="224790" rtl="0" algn="l">
              <a:lnSpc>
                <a:spcPct val="80000"/>
              </a:lnSpc>
              <a:spcBef>
                <a:spcPts val="1000"/>
              </a:spcBef>
              <a:spcAft>
                <a:spcPts val="0"/>
              </a:spcAft>
              <a:buSzPts val="1110"/>
              <a:buChar char="•"/>
            </a:pPr>
            <a:r>
              <a:rPr lang="en-US" sz="1110" u="sng">
                <a:solidFill>
                  <a:srgbClr val="595959"/>
                </a:solidFill>
                <a:latin typeface="Arial"/>
                <a:ea typeface="Arial"/>
                <a:cs typeface="Arial"/>
                <a:sym typeface="Arial"/>
                <a:hlinkClick r:id="rId8">
                  <a:extLst>
                    <a:ext uri="{A12FA001-AC4F-418D-AE19-62706E023703}">
                      <ahyp:hlinkClr val="tx"/>
                    </a:ext>
                  </a:extLst>
                </a:hlinkClick>
              </a:rPr>
              <a:t>https://scikit-learn.org/stable/modules/clustering.html#</a:t>
            </a:r>
            <a:endParaRPr sz="1110">
              <a:solidFill>
                <a:srgbClr val="595959"/>
              </a:solidFill>
              <a:latin typeface="Arial"/>
              <a:ea typeface="Arial"/>
              <a:cs typeface="Arial"/>
              <a:sym typeface="Arial"/>
            </a:endParaRPr>
          </a:p>
          <a:p>
            <a:pPr indent="-171450" lvl="0" marL="224790" rtl="0" algn="l">
              <a:lnSpc>
                <a:spcPct val="80000"/>
              </a:lnSpc>
              <a:spcBef>
                <a:spcPts val="1000"/>
              </a:spcBef>
              <a:spcAft>
                <a:spcPts val="0"/>
              </a:spcAft>
              <a:buSzPts val="1110"/>
              <a:buChar char="•"/>
            </a:pPr>
            <a:r>
              <a:rPr lang="en-US" sz="1110" u="sng">
                <a:solidFill>
                  <a:srgbClr val="595959"/>
                </a:solidFill>
                <a:latin typeface="Arial"/>
                <a:ea typeface="Arial"/>
                <a:cs typeface="Arial"/>
                <a:sym typeface="Arial"/>
                <a:hlinkClick r:id="rId9">
                  <a:extLst>
                    <a:ext uri="{A12FA001-AC4F-418D-AE19-62706E023703}">
                      <ahyp:hlinkClr val="tx"/>
                    </a:ext>
                  </a:extLst>
                </a:hlinkClick>
              </a:rPr>
              <a:t>https://statisticsbyjim.com/regression/multicollinearity-in-regression-analysis/#:~:text=Multicollinearity%20reduces%20the%20precision%20of,variables%20that%20are%20statistically%20significant</a:t>
            </a:r>
            <a:r>
              <a:rPr lang="en-US" sz="1110">
                <a:solidFill>
                  <a:srgbClr val="595959"/>
                </a:solidFill>
                <a:latin typeface="Arial"/>
                <a:ea typeface="Arial"/>
                <a:cs typeface="Arial"/>
                <a:sym typeface="Arial"/>
              </a:rPr>
              <a:t>.</a:t>
            </a:r>
            <a:endParaRPr/>
          </a:p>
          <a:p>
            <a:pPr indent="-171450" lvl="0" marL="224790" rtl="0" algn="l">
              <a:lnSpc>
                <a:spcPct val="80000"/>
              </a:lnSpc>
              <a:spcBef>
                <a:spcPts val="1000"/>
              </a:spcBef>
              <a:spcAft>
                <a:spcPts val="0"/>
              </a:spcAft>
              <a:buSzPts val="1110"/>
              <a:buChar char="•"/>
            </a:pPr>
            <a:r>
              <a:rPr lang="en-US" sz="1110">
                <a:solidFill>
                  <a:srgbClr val="595959"/>
                </a:solidFill>
                <a:latin typeface="Arial"/>
                <a:ea typeface="Arial"/>
                <a:cs typeface="Arial"/>
                <a:sym typeface="Arial"/>
              </a:rPr>
              <a:t>https://scientistcafe.com/ids/ridge-regression.html</a:t>
            </a:r>
            <a:endParaRPr sz="1110">
              <a:solidFill>
                <a:srgbClr val="595959"/>
              </a:solidFill>
              <a:latin typeface="Arial"/>
              <a:ea typeface="Arial"/>
              <a:cs typeface="Arial"/>
              <a:sym typeface="Arial"/>
            </a:endParaRPr>
          </a:p>
        </p:txBody>
      </p:sp>
      <p:sp>
        <p:nvSpPr>
          <p:cNvPr id="548" name="Google Shape;548;g119c3a00f48_1_23"/>
          <p:cNvSpPr txBox="1"/>
          <p:nvPr/>
        </p:nvSpPr>
        <p:spPr>
          <a:xfrm>
            <a:off x="1548182" y="536627"/>
            <a:ext cx="9095634"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References</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g119c547acf5_0_14"/>
          <p:cNvPicPr preferRelativeResize="0"/>
          <p:nvPr>
            <p:ph idx="2" type="pic"/>
          </p:nvPr>
        </p:nvPicPr>
        <p:blipFill rotWithShape="1">
          <a:blip r:embed="rId3">
            <a:alphaModFix/>
          </a:blip>
          <a:srcRect b="0" l="5555" r="5555" t="0"/>
          <a:stretch/>
        </p:blipFill>
        <p:spPr>
          <a:xfrm>
            <a:off x="0" y="0"/>
            <a:ext cx="12192002" cy="6858000"/>
          </a:xfrm>
          <a:prstGeom prst="rect">
            <a:avLst/>
          </a:prstGeom>
          <a:noFill/>
          <a:ln>
            <a:noFill/>
          </a:ln>
        </p:spPr>
      </p:pic>
      <p:sp>
        <p:nvSpPr>
          <p:cNvPr id="554" name="Google Shape;554;g119c547acf5_0_14"/>
          <p:cNvSpPr txBox="1"/>
          <p:nvPr/>
        </p:nvSpPr>
        <p:spPr>
          <a:xfrm>
            <a:off x="3762375" y="3013501"/>
            <a:ext cx="46674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4800" u="none" cap="none" strike="noStrike">
                <a:solidFill>
                  <a:schemeClr val="lt1"/>
                </a:solidFill>
                <a:latin typeface="Arial"/>
                <a:ea typeface="Arial"/>
                <a:cs typeface="Arial"/>
                <a:sym typeface="Arial"/>
              </a:rPr>
              <a:t>Q &amp; 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119c547acf5_0_4"/>
          <p:cNvPicPr preferRelativeResize="0"/>
          <p:nvPr>
            <p:ph idx="2" type="pic"/>
          </p:nvPr>
        </p:nvPicPr>
        <p:blipFill rotWithShape="1">
          <a:blip r:embed="rId3">
            <a:alphaModFix/>
          </a:blip>
          <a:srcRect b="0" l="5555" r="5555" t="0"/>
          <a:stretch/>
        </p:blipFill>
        <p:spPr>
          <a:xfrm>
            <a:off x="0" y="0"/>
            <a:ext cx="12192002" cy="6858000"/>
          </a:xfrm>
          <a:prstGeom prst="rect">
            <a:avLst/>
          </a:prstGeom>
          <a:noFill/>
          <a:ln>
            <a:noFill/>
          </a:ln>
        </p:spPr>
      </p:pic>
      <p:sp>
        <p:nvSpPr>
          <p:cNvPr id="165" name="Google Shape;165;g119c547acf5_0_4"/>
          <p:cNvSpPr txBox="1"/>
          <p:nvPr/>
        </p:nvSpPr>
        <p:spPr>
          <a:xfrm>
            <a:off x="2523450" y="2644050"/>
            <a:ext cx="7145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4800" u="none" cap="none" strike="noStrike">
                <a:solidFill>
                  <a:schemeClr val="lt1"/>
                </a:solidFill>
                <a:latin typeface="Arial"/>
                <a:ea typeface="Arial"/>
                <a:cs typeface="Arial"/>
                <a:sym typeface="Arial"/>
              </a:rPr>
              <a:t>Business Implication &amp; Team </a:t>
            </a:r>
            <a:r>
              <a:rPr b="1" lang="en-US" sz="4800">
                <a:solidFill>
                  <a:schemeClr val="lt1"/>
                </a:solidFill>
              </a:rPr>
              <a:t>Introduction</a:t>
            </a:r>
            <a:endParaRPr b="1" sz="48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11"/>
          <p:cNvPicPr preferRelativeResize="0"/>
          <p:nvPr>
            <p:ph idx="2" type="pic"/>
          </p:nvPr>
        </p:nvPicPr>
        <p:blipFill rotWithShape="1">
          <a:blip r:embed="rId3">
            <a:alphaModFix/>
          </a:blip>
          <a:srcRect b="0" l="5556" r="5555" t="0"/>
          <a:stretch/>
        </p:blipFill>
        <p:spPr>
          <a:xfrm>
            <a:off x="0" y="0"/>
            <a:ext cx="12192000" cy="6858000"/>
          </a:xfrm>
          <a:prstGeom prst="rect">
            <a:avLst/>
          </a:prstGeom>
          <a:noFill/>
          <a:ln>
            <a:noFill/>
          </a:ln>
        </p:spPr>
      </p:pic>
      <p:sp>
        <p:nvSpPr>
          <p:cNvPr id="560" name="Google Shape;560;p11"/>
          <p:cNvSpPr txBox="1"/>
          <p:nvPr/>
        </p:nvSpPr>
        <p:spPr>
          <a:xfrm>
            <a:off x="3762375" y="3013501"/>
            <a:ext cx="4667250"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4800" u="none" cap="none" strike="noStrike">
                <a:solidFill>
                  <a:schemeClr val="lt1"/>
                </a:solidFill>
                <a:latin typeface="Arial"/>
                <a:ea typeface="Arial"/>
                <a:cs typeface="Arial"/>
                <a:sym typeface="Arial"/>
              </a:rPr>
              <a:t>Appendix</a:t>
            </a:r>
            <a:endParaRPr/>
          </a:p>
        </p:txBody>
      </p:sp>
    </p:spTree>
  </p:cSld>
  <p:clrMapOvr>
    <a:masterClrMapping/>
  </p:clrMapOvr>
  <p:transition spd="med">
    <p:wipe dir="l"/>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g119c4b7377f_0_22"/>
          <p:cNvPicPr preferRelativeResize="0"/>
          <p:nvPr/>
        </p:nvPicPr>
        <p:blipFill rotWithShape="1">
          <a:blip r:embed="rId3">
            <a:alphaModFix/>
          </a:blip>
          <a:srcRect b="0" l="0" r="0" t="0"/>
          <a:stretch/>
        </p:blipFill>
        <p:spPr>
          <a:xfrm>
            <a:off x="1104900" y="1703513"/>
            <a:ext cx="3924300" cy="3952875"/>
          </a:xfrm>
          <a:prstGeom prst="rect">
            <a:avLst/>
          </a:prstGeom>
          <a:noFill/>
          <a:ln>
            <a:noFill/>
          </a:ln>
        </p:spPr>
      </p:pic>
      <p:sp>
        <p:nvSpPr>
          <p:cNvPr id="566" name="Google Shape;566;g119c4b7377f_0_22"/>
          <p:cNvSpPr/>
          <p:nvPr/>
        </p:nvSpPr>
        <p:spPr>
          <a:xfrm>
            <a:off x="2307150" y="2991550"/>
            <a:ext cx="1519800" cy="370200"/>
          </a:xfrm>
          <a:prstGeom prst="roundRect">
            <a:avLst>
              <a:gd fmla="val 16667" name="adj"/>
            </a:avLst>
          </a:prstGeom>
          <a:noFill/>
          <a:ln cap="flat" cmpd="sng" w="28575">
            <a:solidFill>
              <a:srgbClr val="F4393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7" name="Google Shape;567;g119c4b7377f_0_22"/>
          <p:cNvPicPr preferRelativeResize="0"/>
          <p:nvPr/>
        </p:nvPicPr>
        <p:blipFill rotWithShape="1">
          <a:blip r:embed="rId4">
            <a:alphaModFix/>
          </a:blip>
          <a:srcRect b="0" l="0" r="0" t="0"/>
          <a:stretch/>
        </p:blipFill>
        <p:spPr>
          <a:xfrm>
            <a:off x="6256763" y="1785225"/>
            <a:ext cx="4174249" cy="2782851"/>
          </a:xfrm>
          <a:prstGeom prst="rect">
            <a:avLst/>
          </a:prstGeom>
          <a:noFill/>
          <a:ln>
            <a:noFill/>
          </a:ln>
        </p:spPr>
      </p:pic>
      <p:sp>
        <p:nvSpPr>
          <p:cNvPr id="568" name="Google Shape;568;g119c4b7377f_0_22"/>
          <p:cNvSpPr txBox="1"/>
          <p:nvPr/>
        </p:nvSpPr>
        <p:spPr>
          <a:xfrm>
            <a:off x="1548183" y="487940"/>
            <a:ext cx="9095700" cy="6465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lang="en-US" sz="3600">
                <a:solidFill>
                  <a:srgbClr val="595959"/>
                </a:solidFill>
              </a:rPr>
              <a:t>Dimension Reduction Comparison</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g119c7408c43_0_0"/>
          <p:cNvPicPr preferRelativeResize="0"/>
          <p:nvPr/>
        </p:nvPicPr>
        <p:blipFill rotWithShape="1">
          <a:blip r:embed="rId3">
            <a:alphaModFix/>
          </a:blip>
          <a:srcRect b="0" l="0" r="0" t="0"/>
          <a:stretch/>
        </p:blipFill>
        <p:spPr>
          <a:xfrm>
            <a:off x="2190824" y="3512725"/>
            <a:ext cx="3642361" cy="3429000"/>
          </a:xfrm>
          <a:prstGeom prst="rect">
            <a:avLst/>
          </a:prstGeom>
          <a:noFill/>
          <a:ln>
            <a:noFill/>
          </a:ln>
        </p:spPr>
      </p:pic>
      <p:pic>
        <p:nvPicPr>
          <p:cNvPr id="574" name="Google Shape;574;g119c7408c43_0_0"/>
          <p:cNvPicPr preferRelativeResize="0"/>
          <p:nvPr/>
        </p:nvPicPr>
        <p:blipFill rotWithShape="1">
          <a:blip r:embed="rId4">
            <a:alphaModFix/>
          </a:blip>
          <a:srcRect b="0" l="0" r="0" t="0"/>
          <a:stretch/>
        </p:blipFill>
        <p:spPr>
          <a:xfrm>
            <a:off x="5751532" y="3660469"/>
            <a:ext cx="4190254" cy="3133523"/>
          </a:xfrm>
          <a:prstGeom prst="rect">
            <a:avLst/>
          </a:prstGeom>
          <a:noFill/>
          <a:ln>
            <a:noFill/>
          </a:ln>
        </p:spPr>
      </p:pic>
      <p:pic>
        <p:nvPicPr>
          <p:cNvPr id="575" name="Google Shape;575;g119c7408c43_0_0"/>
          <p:cNvPicPr preferRelativeResize="0"/>
          <p:nvPr/>
        </p:nvPicPr>
        <p:blipFill rotWithShape="1">
          <a:blip r:embed="rId5">
            <a:alphaModFix/>
          </a:blip>
          <a:srcRect b="0" l="0" r="0" t="0"/>
          <a:stretch/>
        </p:blipFill>
        <p:spPr>
          <a:xfrm>
            <a:off x="2190826" y="306200"/>
            <a:ext cx="3560700" cy="3269725"/>
          </a:xfrm>
          <a:prstGeom prst="rect">
            <a:avLst/>
          </a:prstGeom>
          <a:noFill/>
          <a:ln>
            <a:noFill/>
          </a:ln>
        </p:spPr>
      </p:pic>
      <p:pic>
        <p:nvPicPr>
          <p:cNvPr id="576" name="Google Shape;576;g119c7408c43_0_0"/>
          <p:cNvPicPr preferRelativeResize="0"/>
          <p:nvPr/>
        </p:nvPicPr>
        <p:blipFill rotWithShape="1">
          <a:blip r:embed="rId6">
            <a:alphaModFix/>
          </a:blip>
          <a:srcRect b="0" l="0" r="-32135" t="0"/>
          <a:stretch/>
        </p:blipFill>
        <p:spPr>
          <a:xfrm>
            <a:off x="5751532" y="306198"/>
            <a:ext cx="5536786" cy="33542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119c4b7377f_0_49"/>
          <p:cNvSpPr txBox="1"/>
          <p:nvPr>
            <p:ph idx="1" type="body"/>
          </p:nvPr>
        </p:nvSpPr>
        <p:spPr>
          <a:xfrm>
            <a:off x="300675" y="1434825"/>
            <a:ext cx="6265500" cy="2345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800"/>
              <a:buNone/>
            </a:pPr>
            <a:r>
              <a:rPr lang="en-US" sz="1800">
                <a:solidFill>
                  <a:schemeClr val="dk1"/>
                </a:solidFill>
                <a:latin typeface="Arial"/>
                <a:ea typeface="Arial"/>
                <a:cs typeface="Arial"/>
                <a:sym typeface="Arial"/>
              </a:rPr>
              <a:t>Need to define number of clusters ahead</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SzPts val="1800"/>
              <a:buNone/>
            </a:pPr>
            <a:r>
              <a:rPr lang="en-US" sz="1800">
                <a:solidFill>
                  <a:schemeClr val="dk1"/>
                </a:solidFill>
                <a:latin typeface="Arial"/>
                <a:ea typeface="Arial"/>
                <a:cs typeface="Arial"/>
                <a:sym typeface="Arial"/>
              </a:rPr>
              <a:t>Bottom-up: each observation starts in its own cluster, successively merge together</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SzPts val="1800"/>
              <a:buNone/>
            </a:pPr>
            <a:r>
              <a:rPr lang="en-US" sz="1800">
                <a:solidFill>
                  <a:schemeClr val="dk1"/>
                </a:solidFill>
                <a:latin typeface="Arial"/>
                <a:ea typeface="Arial"/>
                <a:cs typeface="Arial"/>
                <a:sym typeface="Arial"/>
              </a:rPr>
              <a:t>Clustering result depends on chosen linkage criteria, since it determines which two clusters are merged</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SzPts val="1800"/>
              <a:buNone/>
            </a:pPr>
            <a:r>
              <a:t/>
            </a:r>
            <a:endParaRPr sz="2140">
              <a:solidFill>
                <a:schemeClr val="dk1"/>
              </a:solidFill>
              <a:latin typeface="Arial"/>
              <a:ea typeface="Arial"/>
              <a:cs typeface="Arial"/>
              <a:sym typeface="Arial"/>
            </a:endParaRPr>
          </a:p>
          <a:p>
            <a:pPr indent="0" lvl="0" marL="0" rtl="0" algn="l">
              <a:lnSpc>
                <a:spcPct val="90000"/>
              </a:lnSpc>
              <a:spcBef>
                <a:spcPts val="1000"/>
              </a:spcBef>
              <a:spcAft>
                <a:spcPts val="0"/>
              </a:spcAft>
              <a:buSzPts val="605"/>
              <a:buNone/>
            </a:pPr>
            <a:r>
              <a:t/>
            </a:r>
            <a:endParaRPr sz="2140"/>
          </a:p>
        </p:txBody>
      </p:sp>
      <p:sp>
        <p:nvSpPr>
          <p:cNvPr id="582" name="Google Shape;582;g119c4b7377f_0_49"/>
          <p:cNvSpPr txBox="1"/>
          <p:nvPr/>
        </p:nvSpPr>
        <p:spPr>
          <a:xfrm>
            <a:off x="7125325" y="1181550"/>
            <a:ext cx="47595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Not require the pre-defined number of clusters as parameter</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Clustering result highly depend on “eps”(neighborhood radius) and “min_samples”(how popular should core samples be)</a:t>
            </a:r>
            <a:endParaRPr b="0" i="0" sz="1800" u="none" cap="none" strike="noStrike">
              <a:solidFill>
                <a:schemeClr val="dk1"/>
              </a:solidFill>
              <a:latin typeface="Arial"/>
              <a:ea typeface="Arial"/>
              <a:cs typeface="Arial"/>
              <a:sym typeface="Arial"/>
            </a:endParaRPr>
          </a:p>
        </p:txBody>
      </p:sp>
      <p:sp>
        <p:nvSpPr>
          <p:cNvPr id="583" name="Google Shape;583;g119c4b7377f_0_49"/>
          <p:cNvSpPr txBox="1"/>
          <p:nvPr/>
        </p:nvSpPr>
        <p:spPr>
          <a:xfrm>
            <a:off x="300675" y="907988"/>
            <a:ext cx="5408100" cy="400200"/>
          </a:xfrm>
          <a:prstGeom prst="rect">
            <a:avLst/>
          </a:prstGeom>
          <a:solidFill>
            <a:srgbClr val="F43939"/>
          </a:solidFill>
          <a:ln cap="flat" cmpd="sng" w="9525">
            <a:solidFill>
              <a:srgbClr val="FFCA08"/>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15000"/>
              </a:lnSpc>
              <a:spcBef>
                <a:spcPts val="0"/>
              </a:spcBef>
              <a:spcAft>
                <a:spcPts val="0"/>
              </a:spcAft>
              <a:buClr>
                <a:schemeClr val="dk1"/>
              </a:buClr>
              <a:buSzPts val="1100"/>
              <a:buFont typeface="Arial"/>
              <a:buNone/>
            </a:pPr>
            <a:r>
              <a:rPr b="1" i="0" lang="en-US" sz="2000" u="none" cap="none" strike="noStrike">
                <a:solidFill>
                  <a:schemeClr val="lt1"/>
                </a:solidFill>
                <a:latin typeface="Arial"/>
                <a:ea typeface="Arial"/>
                <a:cs typeface="Arial"/>
                <a:sym typeface="Arial"/>
              </a:rPr>
              <a:t>Agglomerative</a:t>
            </a:r>
            <a:endParaRPr b="1" i="0" sz="2000" u="none" cap="none" strike="noStrike">
              <a:solidFill>
                <a:schemeClr val="lt1"/>
              </a:solidFill>
              <a:latin typeface="Arial"/>
              <a:ea typeface="Arial"/>
              <a:cs typeface="Arial"/>
              <a:sym typeface="Arial"/>
            </a:endParaRPr>
          </a:p>
        </p:txBody>
      </p:sp>
      <p:sp>
        <p:nvSpPr>
          <p:cNvPr id="584" name="Google Shape;584;g119c4b7377f_0_49"/>
          <p:cNvSpPr txBox="1"/>
          <p:nvPr/>
        </p:nvSpPr>
        <p:spPr>
          <a:xfrm>
            <a:off x="7125325" y="812250"/>
            <a:ext cx="4621800" cy="369300"/>
          </a:xfrm>
          <a:prstGeom prst="rect">
            <a:avLst/>
          </a:prstGeom>
          <a:solidFill>
            <a:srgbClr val="F43939"/>
          </a:solidFill>
          <a:ln cap="flat" cmpd="sng" w="9525">
            <a:solidFill>
              <a:srgbClr val="FFCA08"/>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15000"/>
              </a:lnSpc>
              <a:spcBef>
                <a:spcPts val="0"/>
              </a:spcBef>
              <a:spcAft>
                <a:spcPts val="0"/>
              </a:spcAft>
              <a:buClr>
                <a:schemeClr val="dk1"/>
              </a:buClr>
              <a:buSzPts val="1100"/>
              <a:buFont typeface="Arial"/>
              <a:buNone/>
            </a:pPr>
            <a:r>
              <a:rPr b="1" i="0" lang="en-US" sz="1800" u="none" cap="none" strike="noStrike">
                <a:solidFill>
                  <a:schemeClr val="lt1"/>
                </a:solidFill>
                <a:latin typeface="Arial"/>
                <a:ea typeface="Arial"/>
                <a:cs typeface="Arial"/>
                <a:sym typeface="Arial"/>
              </a:rPr>
              <a:t>DBSCAN</a:t>
            </a:r>
            <a:endParaRPr b="1" i="0" sz="1800" u="none" cap="none" strike="noStrike">
              <a:solidFill>
                <a:schemeClr val="lt1"/>
              </a:solidFill>
              <a:latin typeface="Arial"/>
              <a:ea typeface="Arial"/>
              <a:cs typeface="Arial"/>
              <a:sym typeface="Arial"/>
            </a:endParaRPr>
          </a:p>
        </p:txBody>
      </p:sp>
      <p:pic>
        <p:nvPicPr>
          <p:cNvPr id="585" name="Google Shape;585;g119c4b7377f_0_49"/>
          <p:cNvPicPr preferRelativeResize="0"/>
          <p:nvPr/>
        </p:nvPicPr>
        <p:blipFill rotWithShape="1">
          <a:blip r:embed="rId3">
            <a:alphaModFix/>
          </a:blip>
          <a:srcRect b="0" l="0" r="0" t="48872"/>
          <a:stretch/>
        </p:blipFill>
        <p:spPr>
          <a:xfrm>
            <a:off x="1837100" y="3119675"/>
            <a:ext cx="8517827" cy="3738326"/>
          </a:xfrm>
          <a:prstGeom prst="rect">
            <a:avLst/>
          </a:prstGeom>
          <a:noFill/>
          <a:ln>
            <a:noFill/>
          </a:ln>
        </p:spPr>
      </p:pic>
      <p:sp>
        <p:nvSpPr>
          <p:cNvPr id="586" name="Google Shape;586;g119c4b7377f_0_49"/>
          <p:cNvSpPr txBox="1"/>
          <p:nvPr/>
        </p:nvSpPr>
        <p:spPr>
          <a:xfrm>
            <a:off x="2021401" y="134850"/>
            <a:ext cx="8149200" cy="6465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lang="en-US" sz="3600">
                <a:solidFill>
                  <a:srgbClr val="595959"/>
                </a:solidFill>
              </a:rPr>
              <a:t>Other Clustering Methods</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descr="Figure 1: Overview of the designed model." id="591" name="Google Shape;591;g119c3a00f48_1_1"/>
          <p:cNvPicPr preferRelativeResize="0"/>
          <p:nvPr/>
        </p:nvPicPr>
        <p:blipFill rotWithShape="1">
          <a:blip r:embed="rId3">
            <a:alphaModFix/>
          </a:blip>
          <a:srcRect b="0" l="0" r="189" t="22263"/>
          <a:stretch/>
        </p:blipFill>
        <p:spPr>
          <a:xfrm>
            <a:off x="535658" y="2115903"/>
            <a:ext cx="6434767" cy="3995254"/>
          </a:xfrm>
          <a:prstGeom prst="rect">
            <a:avLst/>
          </a:prstGeom>
          <a:noFill/>
          <a:ln>
            <a:noFill/>
          </a:ln>
        </p:spPr>
      </p:pic>
      <p:sp>
        <p:nvSpPr>
          <p:cNvPr id="592" name="Google Shape;592;g119c3a00f48_1_1"/>
          <p:cNvSpPr txBox="1"/>
          <p:nvPr/>
        </p:nvSpPr>
        <p:spPr>
          <a:xfrm>
            <a:off x="7263442" y="4821494"/>
            <a:ext cx="44907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BERT input sequence are the sum of the token embeddings, segment embeddings, and positional embeddings.</a:t>
            </a:r>
            <a:endParaRPr b="0" i="0" sz="1800" u="none" cap="none" strike="noStrike">
              <a:solidFill>
                <a:schemeClr val="dk1"/>
              </a:solidFill>
              <a:latin typeface="Arial"/>
              <a:ea typeface="Arial"/>
              <a:cs typeface="Arial"/>
              <a:sym typeface="Arial"/>
            </a:endParaRPr>
          </a:p>
        </p:txBody>
      </p:sp>
      <p:sp>
        <p:nvSpPr>
          <p:cNvPr id="593" name="Google Shape;593;g119c3a00f48_1_1"/>
          <p:cNvSpPr txBox="1"/>
          <p:nvPr/>
        </p:nvSpPr>
        <p:spPr>
          <a:xfrm>
            <a:off x="7227932" y="3434098"/>
            <a:ext cx="4561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 </a:t>
            </a:r>
            <a:r>
              <a:rPr b="1" i="0" lang="en-US" sz="1800" u="none" cap="none" strike="noStrike">
                <a:solidFill>
                  <a:srgbClr val="F43939"/>
                </a:solidFill>
                <a:latin typeface="Arial"/>
                <a:ea typeface="Arial"/>
                <a:cs typeface="Arial"/>
                <a:sym typeface="Arial"/>
              </a:rPr>
              <a:t>transformer</a:t>
            </a:r>
            <a:r>
              <a:rPr b="0" i="0" lang="en-US" sz="1800" u="none" cap="none" strike="noStrike">
                <a:solidFill>
                  <a:schemeClr val="dk1"/>
                </a:solidFill>
                <a:latin typeface="Arial"/>
                <a:ea typeface="Arial"/>
                <a:cs typeface="Arial"/>
                <a:sym typeface="Arial"/>
              </a:rPr>
              <a:t> is a deep learning model that adopts the mechanism of self-attention, differentially weighting the significance of each part of the input data.</a:t>
            </a:r>
            <a:endParaRPr b="0" i="0" sz="1800" u="none" cap="none" strike="noStrike">
              <a:solidFill>
                <a:schemeClr val="dk1"/>
              </a:solidFill>
              <a:latin typeface="Arial"/>
              <a:ea typeface="Arial"/>
              <a:cs typeface="Arial"/>
              <a:sym typeface="Arial"/>
            </a:endParaRPr>
          </a:p>
        </p:txBody>
      </p:sp>
      <p:sp>
        <p:nvSpPr>
          <p:cNvPr id="594" name="Google Shape;594;g119c3a00f48_1_1"/>
          <p:cNvSpPr txBox="1"/>
          <p:nvPr/>
        </p:nvSpPr>
        <p:spPr>
          <a:xfrm>
            <a:off x="7263442" y="2482170"/>
            <a:ext cx="4392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43939"/>
                </a:solidFill>
                <a:latin typeface="Arial"/>
                <a:ea typeface="Arial"/>
                <a:cs typeface="Arial"/>
                <a:sym typeface="Arial"/>
              </a:rPr>
              <a:t>Word embedding</a:t>
            </a:r>
            <a:r>
              <a:rPr b="0" i="0" lang="en-US" sz="1800" u="none" cap="none" strike="noStrike">
                <a:solidFill>
                  <a:srgbClr val="F43939"/>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is used for the representation of words.</a:t>
            </a:r>
            <a:endParaRPr b="0" i="0" sz="1800" u="none" cap="none" strike="noStrike">
              <a:solidFill>
                <a:schemeClr val="dk1"/>
              </a:solidFill>
              <a:latin typeface="Arial"/>
              <a:ea typeface="Arial"/>
              <a:cs typeface="Arial"/>
              <a:sym typeface="Arial"/>
            </a:endParaRPr>
          </a:p>
        </p:txBody>
      </p:sp>
      <p:sp>
        <p:nvSpPr>
          <p:cNvPr id="595" name="Google Shape;595;g119c3a00f48_1_1"/>
          <p:cNvSpPr txBox="1"/>
          <p:nvPr/>
        </p:nvSpPr>
        <p:spPr>
          <a:xfrm>
            <a:off x="1548183" y="487940"/>
            <a:ext cx="9095700" cy="12006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Bidirectional Encoder Representations from Trans</a:t>
            </a:r>
            <a:r>
              <a:rPr b="1" lang="en-US" sz="3600">
                <a:solidFill>
                  <a:srgbClr val="595959"/>
                </a:solidFill>
              </a:rPr>
              <a:t>formers (BERT)</a:t>
            </a:r>
            <a:endParaRPr b="0" i="0" sz="1800" u="none" cap="none" strike="noStrike">
              <a:solidFill>
                <a:srgbClr val="595959"/>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119cf418cc9_2_48"/>
          <p:cNvSpPr/>
          <p:nvPr/>
        </p:nvSpPr>
        <p:spPr>
          <a:xfrm>
            <a:off x="6468431" y="2523780"/>
            <a:ext cx="279329" cy="203149"/>
          </a:xfrm>
          <a:custGeom>
            <a:rect b="b" l="l" r="r" t="t"/>
            <a:pathLst>
              <a:path extrusionOk="0" h="21600" w="2160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601" name="Google Shape;601;g119cf418cc9_2_48"/>
          <p:cNvSpPr txBox="1"/>
          <p:nvPr/>
        </p:nvSpPr>
        <p:spPr>
          <a:xfrm>
            <a:off x="675930" y="1659378"/>
            <a:ext cx="10483481"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A1513"/>
              </a:buClr>
              <a:buSzPts val="1400"/>
              <a:buFont typeface="Helvetica Neue"/>
              <a:buNone/>
            </a:pPr>
            <a:r>
              <a:rPr b="0" i="0" lang="en-US" sz="1400" u="none" cap="none" strike="noStrike">
                <a:solidFill>
                  <a:srgbClr val="1A1513"/>
                </a:solidFill>
                <a:latin typeface="Arial"/>
                <a:ea typeface="Arial"/>
                <a:cs typeface="Arial"/>
                <a:sym typeface="Arial"/>
              </a:rPr>
              <a:t>They are both methods of estimating the coefficients of multiple-regression models in scenarios where linearly independent variables are highly correlated. The main difference between the two models is their cost functions. Lasso’s regularization (L1) can lead to zero coefficients, so Lasso can also help in feature selection.</a:t>
            </a:r>
            <a:endParaRPr b="0" i="0" sz="1400" u="none" cap="none" strike="noStrike">
              <a:solidFill>
                <a:srgbClr val="1A1513"/>
              </a:solidFill>
              <a:latin typeface="Arial"/>
              <a:ea typeface="Arial"/>
              <a:cs typeface="Arial"/>
              <a:sym typeface="Arial"/>
            </a:endParaRPr>
          </a:p>
        </p:txBody>
      </p:sp>
      <p:sp>
        <p:nvSpPr>
          <p:cNvPr id="602" name="Google Shape;602;g119cf418cc9_2_48"/>
          <p:cNvSpPr txBox="1"/>
          <p:nvPr/>
        </p:nvSpPr>
        <p:spPr>
          <a:xfrm>
            <a:off x="1750957" y="2493932"/>
            <a:ext cx="2577629"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A1513"/>
              </a:buClr>
              <a:buSzPts val="1400"/>
              <a:buFont typeface="Helvetica Neue"/>
              <a:buNone/>
            </a:pPr>
            <a:r>
              <a:rPr b="0" i="0" lang="en-US" sz="1400" u="none" cap="none" strike="noStrike">
                <a:solidFill>
                  <a:srgbClr val="1A1513"/>
                </a:solidFill>
                <a:latin typeface="Arial"/>
                <a:ea typeface="Arial"/>
                <a:cs typeface="Arial"/>
                <a:sym typeface="Arial"/>
              </a:rPr>
              <a:t>Ridge Regression Cost Function</a:t>
            </a:r>
            <a:endParaRPr b="0" i="0" sz="1400" u="none" cap="none" strike="noStrike">
              <a:solidFill>
                <a:srgbClr val="1A1513"/>
              </a:solidFill>
              <a:latin typeface="Arial"/>
              <a:ea typeface="Arial"/>
              <a:cs typeface="Arial"/>
              <a:sym typeface="Arial"/>
            </a:endParaRPr>
          </a:p>
        </p:txBody>
      </p:sp>
      <p:sp>
        <p:nvSpPr>
          <p:cNvPr id="603" name="Google Shape;603;g119cf418cc9_2_48"/>
          <p:cNvSpPr/>
          <p:nvPr/>
        </p:nvSpPr>
        <p:spPr>
          <a:xfrm>
            <a:off x="1262500" y="1443036"/>
            <a:ext cx="279329" cy="253936"/>
          </a:xfrm>
          <a:custGeom>
            <a:rect b="b" l="l" r="r" t="t"/>
            <a:pathLst>
              <a:path extrusionOk="0" h="21600" w="2160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604" name="Google Shape;604;g119cf418cc9_2_48"/>
          <p:cNvSpPr txBox="1"/>
          <p:nvPr/>
        </p:nvSpPr>
        <p:spPr>
          <a:xfrm>
            <a:off x="562446" y="1191685"/>
            <a:ext cx="7532280" cy="400069"/>
          </a:xfrm>
          <a:prstGeom prst="rect">
            <a:avLst/>
          </a:prstGeom>
          <a:solidFill>
            <a:srgbClr val="F43535"/>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D7925"/>
              </a:buClr>
              <a:buSzPts val="2400"/>
              <a:buFont typeface="Calibri"/>
              <a:buNone/>
            </a:pPr>
            <a:r>
              <a:rPr b="0" i="0" lang="en-US" sz="2000" u="none" cap="none" strike="noStrike">
                <a:solidFill>
                  <a:schemeClr val="lt1"/>
                </a:solidFill>
                <a:latin typeface="Arial"/>
                <a:ea typeface="Arial"/>
                <a:cs typeface="Arial"/>
                <a:sym typeface="Arial"/>
              </a:rPr>
              <a:t>Ridge vs Lasso (least absolute shrinkage and selection operator)</a:t>
            </a:r>
            <a:endParaRPr b="0" i="0" sz="1200" u="none" cap="none" strike="noStrike">
              <a:solidFill>
                <a:schemeClr val="lt1"/>
              </a:solidFill>
              <a:latin typeface="Arial"/>
              <a:ea typeface="Arial"/>
              <a:cs typeface="Arial"/>
              <a:sym typeface="Arial"/>
            </a:endParaRPr>
          </a:p>
        </p:txBody>
      </p:sp>
      <p:sp>
        <p:nvSpPr>
          <p:cNvPr id="605" name="Google Shape;605;g119cf418cc9_2_48"/>
          <p:cNvSpPr txBox="1"/>
          <p:nvPr/>
        </p:nvSpPr>
        <p:spPr>
          <a:xfrm>
            <a:off x="6960914" y="2538189"/>
            <a:ext cx="2587247"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A1513"/>
              </a:buClr>
              <a:buSzPts val="1400"/>
              <a:buFont typeface="Helvetica Neue"/>
              <a:buNone/>
            </a:pPr>
            <a:r>
              <a:rPr b="0" i="0" lang="en-US" sz="1400" u="none" cap="none" strike="noStrike">
                <a:solidFill>
                  <a:srgbClr val="1A1513"/>
                </a:solidFill>
                <a:latin typeface="Arial"/>
                <a:ea typeface="Arial"/>
                <a:cs typeface="Arial"/>
                <a:sym typeface="Arial"/>
              </a:rPr>
              <a:t>Lasso Regression Cost Function</a:t>
            </a:r>
            <a:endParaRPr b="0" i="0" sz="1400" u="none" cap="none" strike="noStrike">
              <a:solidFill>
                <a:srgbClr val="1A1513"/>
              </a:solidFill>
              <a:latin typeface="Arial"/>
              <a:ea typeface="Arial"/>
              <a:cs typeface="Arial"/>
              <a:sym typeface="Arial"/>
            </a:endParaRPr>
          </a:p>
        </p:txBody>
      </p:sp>
      <p:sp>
        <p:nvSpPr>
          <p:cNvPr id="606" name="Google Shape;606;g119cf418cc9_2_48"/>
          <p:cNvSpPr/>
          <p:nvPr/>
        </p:nvSpPr>
        <p:spPr>
          <a:xfrm rot="-2666746">
            <a:off x="770248" y="2647383"/>
            <a:ext cx="596901" cy="596901"/>
          </a:xfrm>
          <a:prstGeom prst="ellipse">
            <a:avLst/>
          </a:prstGeom>
          <a:solidFill>
            <a:srgbClr val="F4353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607" name="Google Shape;607;g119cf418cc9_2_48"/>
          <p:cNvSpPr/>
          <p:nvPr/>
        </p:nvSpPr>
        <p:spPr>
          <a:xfrm>
            <a:off x="929033" y="2844260"/>
            <a:ext cx="279329" cy="203149"/>
          </a:xfrm>
          <a:custGeom>
            <a:rect b="b" l="l" r="r" t="t"/>
            <a:pathLst>
              <a:path extrusionOk="0" h="21600" w="2160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pic>
        <p:nvPicPr>
          <p:cNvPr id="608" name="Google Shape;608;g119cf418cc9_2_48"/>
          <p:cNvPicPr preferRelativeResize="0"/>
          <p:nvPr/>
        </p:nvPicPr>
        <p:blipFill rotWithShape="1">
          <a:blip r:embed="rId3">
            <a:alphaModFix/>
          </a:blip>
          <a:srcRect b="0" l="0" r="0" t="27605"/>
          <a:stretch/>
        </p:blipFill>
        <p:spPr>
          <a:xfrm>
            <a:off x="1428061" y="2916553"/>
            <a:ext cx="4152943" cy="673151"/>
          </a:xfrm>
          <a:prstGeom prst="rect">
            <a:avLst/>
          </a:prstGeom>
          <a:noFill/>
          <a:ln>
            <a:noFill/>
          </a:ln>
        </p:spPr>
      </p:pic>
      <p:sp>
        <p:nvSpPr>
          <p:cNvPr id="609" name="Google Shape;609;g119cf418cc9_2_48"/>
          <p:cNvSpPr/>
          <p:nvPr/>
        </p:nvSpPr>
        <p:spPr>
          <a:xfrm rot="-2666746">
            <a:off x="6027257" y="2647382"/>
            <a:ext cx="596901" cy="596901"/>
          </a:xfrm>
          <a:prstGeom prst="ellipse">
            <a:avLst/>
          </a:prstGeom>
          <a:solidFill>
            <a:srgbClr val="F4353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610" name="Google Shape;610;g119cf418cc9_2_48"/>
          <p:cNvSpPr/>
          <p:nvPr/>
        </p:nvSpPr>
        <p:spPr>
          <a:xfrm>
            <a:off x="6186042" y="2844259"/>
            <a:ext cx="279329" cy="203149"/>
          </a:xfrm>
          <a:custGeom>
            <a:rect b="b" l="l" r="r" t="t"/>
            <a:pathLst>
              <a:path extrusionOk="0" h="21600" w="2160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pic>
        <p:nvPicPr>
          <p:cNvPr id="611" name="Google Shape;611;g119cf418cc9_2_48"/>
          <p:cNvPicPr preferRelativeResize="0"/>
          <p:nvPr/>
        </p:nvPicPr>
        <p:blipFill rotWithShape="1">
          <a:blip r:embed="rId4">
            <a:alphaModFix/>
          </a:blip>
          <a:srcRect b="0" l="0" r="0" t="0"/>
          <a:stretch/>
        </p:blipFill>
        <p:spPr>
          <a:xfrm>
            <a:off x="6844087" y="2896623"/>
            <a:ext cx="3968234" cy="693081"/>
          </a:xfrm>
          <a:prstGeom prst="rect">
            <a:avLst/>
          </a:prstGeom>
          <a:noFill/>
          <a:ln>
            <a:noFill/>
          </a:ln>
        </p:spPr>
      </p:pic>
      <p:sp>
        <p:nvSpPr>
          <p:cNvPr id="612" name="Google Shape;612;g119cf418cc9_2_48"/>
          <p:cNvSpPr txBox="1"/>
          <p:nvPr/>
        </p:nvSpPr>
        <p:spPr>
          <a:xfrm>
            <a:off x="3717128" y="6178448"/>
            <a:ext cx="83322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Trebuchet MS"/>
              <a:buNone/>
            </a:pPr>
            <a:r>
              <a:t/>
            </a:r>
            <a:endParaRPr b="0" i="0" sz="1050" u="none" cap="none" strike="noStrike">
              <a:solidFill>
                <a:srgbClr val="000000"/>
              </a:solidFill>
              <a:latin typeface="Arial"/>
              <a:ea typeface="Arial"/>
              <a:cs typeface="Arial"/>
              <a:sym typeface="Arial"/>
            </a:endParaRPr>
          </a:p>
        </p:txBody>
      </p:sp>
      <p:sp>
        <p:nvSpPr>
          <p:cNvPr id="613" name="Google Shape;613;g119cf418cc9_2_48"/>
          <p:cNvSpPr txBox="1"/>
          <p:nvPr/>
        </p:nvSpPr>
        <p:spPr>
          <a:xfrm>
            <a:off x="675930" y="4131072"/>
            <a:ext cx="10483481"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A1513"/>
              </a:buClr>
              <a:buSzPts val="1400"/>
              <a:buFont typeface="Helvetica Neue"/>
              <a:buNone/>
            </a:pPr>
            <a:r>
              <a:rPr b="0" i="0" lang="en-US" sz="1400" u="none" cap="none" strike="noStrike">
                <a:solidFill>
                  <a:srgbClr val="1A1513"/>
                </a:solidFill>
                <a:latin typeface="Arial"/>
                <a:ea typeface="Arial"/>
                <a:cs typeface="Arial"/>
                <a:sym typeface="Arial"/>
              </a:rPr>
              <a:t>In statistics, principal component regression (PCR) is a regression analysis technique that is based on principal component analysis (PCA). More specifically, PCR is used for estimating the unknown regression coefficients in a standard linear regression model.</a:t>
            </a:r>
            <a:endParaRPr b="0" i="0" sz="1400" u="none" cap="none" strike="noStrike">
              <a:solidFill>
                <a:srgbClr val="1A1513"/>
              </a:solidFill>
              <a:latin typeface="Arial"/>
              <a:ea typeface="Arial"/>
              <a:cs typeface="Arial"/>
              <a:sym typeface="Arial"/>
            </a:endParaRPr>
          </a:p>
        </p:txBody>
      </p:sp>
      <p:sp>
        <p:nvSpPr>
          <p:cNvPr id="614" name="Google Shape;614;g119cf418cc9_2_48"/>
          <p:cNvSpPr/>
          <p:nvPr/>
        </p:nvSpPr>
        <p:spPr>
          <a:xfrm>
            <a:off x="1262500" y="3914731"/>
            <a:ext cx="279329" cy="253936"/>
          </a:xfrm>
          <a:custGeom>
            <a:rect b="b" l="l" r="r" t="t"/>
            <a:pathLst>
              <a:path extrusionOk="0" h="21600" w="2160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615" name="Google Shape;615;g119cf418cc9_2_48"/>
          <p:cNvSpPr txBox="1"/>
          <p:nvPr/>
        </p:nvSpPr>
        <p:spPr>
          <a:xfrm>
            <a:off x="562446" y="3635248"/>
            <a:ext cx="1664879" cy="400069"/>
          </a:xfrm>
          <a:prstGeom prst="rect">
            <a:avLst/>
          </a:prstGeom>
          <a:solidFill>
            <a:srgbClr val="F43535"/>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D7925"/>
              </a:buClr>
              <a:buSzPts val="2400"/>
              <a:buFont typeface="Calibri"/>
              <a:buNone/>
            </a:pPr>
            <a:r>
              <a:rPr b="0" i="1" lang="en-US" sz="2000" u="none" cap="none" strike="noStrike">
                <a:solidFill>
                  <a:schemeClr val="lt1"/>
                </a:solidFill>
                <a:latin typeface="Arial"/>
                <a:ea typeface="Arial"/>
                <a:cs typeface="Arial"/>
                <a:sym typeface="Arial"/>
              </a:rPr>
              <a:t>PCR vs PLS</a:t>
            </a:r>
            <a:endParaRPr b="0" i="0" sz="1200" u="none" cap="none" strike="noStrike">
              <a:solidFill>
                <a:schemeClr val="lt1"/>
              </a:solidFill>
              <a:latin typeface="Arial"/>
              <a:ea typeface="Arial"/>
              <a:cs typeface="Arial"/>
              <a:sym typeface="Arial"/>
            </a:endParaRPr>
          </a:p>
        </p:txBody>
      </p:sp>
      <p:sp>
        <p:nvSpPr>
          <p:cNvPr id="616" name="Google Shape;616;g119cf418cc9_2_48"/>
          <p:cNvSpPr txBox="1"/>
          <p:nvPr/>
        </p:nvSpPr>
        <p:spPr>
          <a:xfrm>
            <a:off x="675930" y="4672047"/>
            <a:ext cx="10483481"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A1513"/>
              </a:buClr>
              <a:buSzPts val="1400"/>
              <a:buFont typeface="Helvetica Neue"/>
              <a:buNone/>
            </a:pPr>
            <a:r>
              <a:rPr b="0" i="0" lang="en-US" sz="1400" u="none" cap="none" strike="noStrike">
                <a:solidFill>
                  <a:srgbClr val="1A1513"/>
                </a:solidFill>
                <a:latin typeface="Arial"/>
                <a:ea typeface="Arial"/>
                <a:cs typeface="Arial"/>
                <a:sym typeface="Arial"/>
              </a:rPr>
              <a:t>Partial least squares regression (PLS regression) is a statistical method that bears some relation to principal components regression; instead of finding hyperplanes of maximum variance between the response and independent variables, it finds a linear regression model by projecting the predicted variables and the observable variables to a new space.</a:t>
            </a:r>
            <a:endParaRPr b="0" i="0" sz="1400" u="none" cap="none" strike="noStrike">
              <a:solidFill>
                <a:srgbClr val="1A1513"/>
              </a:solidFill>
              <a:latin typeface="Arial"/>
              <a:ea typeface="Arial"/>
              <a:cs typeface="Arial"/>
              <a:sym typeface="Arial"/>
            </a:endParaRPr>
          </a:p>
        </p:txBody>
      </p:sp>
      <p:sp>
        <p:nvSpPr>
          <p:cNvPr id="617" name="Google Shape;617;g119cf418cc9_2_48"/>
          <p:cNvSpPr/>
          <p:nvPr/>
        </p:nvSpPr>
        <p:spPr>
          <a:xfrm>
            <a:off x="6468430" y="5506614"/>
            <a:ext cx="279329" cy="203149"/>
          </a:xfrm>
          <a:custGeom>
            <a:rect b="b" l="l" r="r" t="t"/>
            <a:pathLst>
              <a:path extrusionOk="0" h="21600" w="2160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618" name="Google Shape;618;g119cf418cc9_2_48"/>
          <p:cNvSpPr txBox="1"/>
          <p:nvPr/>
        </p:nvSpPr>
        <p:spPr>
          <a:xfrm>
            <a:off x="1750956" y="5476766"/>
            <a:ext cx="2380460"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A1513"/>
              </a:buClr>
              <a:buSzPts val="1400"/>
              <a:buFont typeface="Helvetica Neue"/>
              <a:buNone/>
            </a:pPr>
            <a:r>
              <a:rPr b="0" i="0" lang="en-US" sz="1400" u="none" cap="none" strike="noStrike">
                <a:solidFill>
                  <a:srgbClr val="1A1513"/>
                </a:solidFill>
                <a:latin typeface="Arial"/>
                <a:ea typeface="Arial"/>
                <a:cs typeface="Arial"/>
                <a:sym typeface="Arial"/>
              </a:rPr>
              <a:t>Principle Components of PCR</a:t>
            </a:r>
            <a:endParaRPr b="0" i="0" sz="1400" u="none" cap="none" strike="noStrike">
              <a:solidFill>
                <a:srgbClr val="1A1513"/>
              </a:solidFill>
              <a:latin typeface="Arial"/>
              <a:ea typeface="Arial"/>
              <a:cs typeface="Arial"/>
              <a:sym typeface="Arial"/>
            </a:endParaRPr>
          </a:p>
        </p:txBody>
      </p:sp>
      <p:sp>
        <p:nvSpPr>
          <p:cNvPr id="619" name="Google Shape;619;g119cf418cc9_2_48"/>
          <p:cNvSpPr txBox="1"/>
          <p:nvPr/>
        </p:nvSpPr>
        <p:spPr>
          <a:xfrm>
            <a:off x="6960928" y="5521025"/>
            <a:ext cx="29145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A1513"/>
              </a:buClr>
              <a:buSzPts val="1400"/>
              <a:buFont typeface="Helvetica Neue"/>
              <a:buNone/>
            </a:pPr>
            <a:r>
              <a:rPr b="0" i="0" lang="en-US" sz="1400" u="none" cap="none" strike="noStrike">
                <a:solidFill>
                  <a:srgbClr val="1A1513"/>
                </a:solidFill>
                <a:latin typeface="Arial"/>
                <a:ea typeface="Arial"/>
                <a:cs typeface="Arial"/>
                <a:sym typeface="Arial"/>
              </a:rPr>
              <a:t>Principle Components of PLS</a:t>
            </a:r>
            <a:endParaRPr b="0" i="0" sz="1400" u="none" cap="none" strike="noStrike">
              <a:solidFill>
                <a:srgbClr val="000000"/>
              </a:solidFill>
              <a:latin typeface="Arial"/>
              <a:ea typeface="Arial"/>
              <a:cs typeface="Arial"/>
              <a:sym typeface="Arial"/>
            </a:endParaRPr>
          </a:p>
        </p:txBody>
      </p:sp>
      <p:sp>
        <p:nvSpPr>
          <p:cNvPr id="620" name="Google Shape;620;g119cf418cc9_2_48"/>
          <p:cNvSpPr/>
          <p:nvPr/>
        </p:nvSpPr>
        <p:spPr>
          <a:xfrm rot="-2666746">
            <a:off x="770247" y="5630217"/>
            <a:ext cx="596901" cy="596901"/>
          </a:xfrm>
          <a:prstGeom prst="ellipse">
            <a:avLst/>
          </a:prstGeom>
          <a:solidFill>
            <a:srgbClr val="F4353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621" name="Google Shape;621;g119cf418cc9_2_48"/>
          <p:cNvSpPr/>
          <p:nvPr/>
        </p:nvSpPr>
        <p:spPr>
          <a:xfrm>
            <a:off x="929032" y="5827094"/>
            <a:ext cx="279329" cy="203149"/>
          </a:xfrm>
          <a:custGeom>
            <a:rect b="b" l="l" r="r" t="t"/>
            <a:pathLst>
              <a:path extrusionOk="0" h="21600" w="2160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622" name="Google Shape;622;g119cf418cc9_2_48"/>
          <p:cNvSpPr/>
          <p:nvPr/>
        </p:nvSpPr>
        <p:spPr>
          <a:xfrm rot="-2666746">
            <a:off x="6027256" y="5630216"/>
            <a:ext cx="596901" cy="596901"/>
          </a:xfrm>
          <a:prstGeom prst="ellipse">
            <a:avLst/>
          </a:prstGeom>
          <a:solidFill>
            <a:srgbClr val="F4353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623" name="Google Shape;623;g119cf418cc9_2_48"/>
          <p:cNvSpPr/>
          <p:nvPr/>
        </p:nvSpPr>
        <p:spPr>
          <a:xfrm>
            <a:off x="6186041" y="5827093"/>
            <a:ext cx="279329" cy="203149"/>
          </a:xfrm>
          <a:custGeom>
            <a:rect b="b" l="l" r="r" t="t"/>
            <a:pathLst>
              <a:path extrusionOk="0" h="21600" w="2160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624" name="Google Shape;624;g119cf418cc9_2_48"/>
          <p:cNvSpPr txBox="1"/>
          <p:nvPr/>
        </p:nvSpPr>
        <p:spPr>
          <a:xfrm>
            <a:off x="1750949" y="5914200"/>
            <a:ext cx="23805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A1513"/>
              </a:buClr>
              <a:buSzPts val="1200"/>
              <a:buFont typeface="Helvetica Neue"/>
              <a:buNone/>
            </a:pPr>
            <a:r>
              <a:rPr b="0" i="0" lang="en-US" sz="1200" u="none" cap="none" strike="noStrike">
                <a:solidFill>
                  <a:srgbClr val="1A1513"/>
                </a:solidFill>
                <a:latin typeface="Arial"/>
                <a:ea typeface="Arial"/>
                <a:cs typeface="Arial"/>
                <a:sym typeface="Arial"/>
              </a:rPr>
              <a:t>Only constructed based on </a:t>
            </a:r>
            <a:r>
              <a:rPr b="0" i="0" lang="en-US" sz="1200" u="none" cap="none" strike="noStrike">
                <a:solidFill>
                  <a:srgbClr val="FF0000"/>
                </a:solidFill>
                <a:latin typeface="Arial"/>
                <a:ea typeface="Arial"/>
                <a:cs typeface="Arial"/>
                <a:sym typeface="Arial"/>
              </a:rPr>
              <a:t>X</a:t>
            </a:r>
            <a:endParaRPr b="0" i="0" sz="1200" u="none" cap="none" strike="noStrike">
              <a:solidFill>
                <a:srgbClr val="FF0000"/>
              </a:solidFill>
              <a:latin typeface="Arial"/>
              <a:ea typeface="Arial"/>
              <a:cs typeface="Arial"/>
              <a:sym typeface="Arial"/>
            </a:endParaRPr>
          </a:p>
        </p:txBody>
      </p:sp>
      <p:sp>
        <p:nvSpPr>
          <p:cNvPr id="625" name="Google Shape;625;g119cf418cc9_2_48"/>
          <p:cNvSpPr txBox="1"/>
          <p:nvPr/>
        </p:nvSpPr>
        <p:spPr>
          <a:xfrm>
            <a:off x="6960927" y="5913750"/>
            <a:ext cx="28587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A1513"/>
              </a:buClr>
              <a:buSzPts val="1200"/>
              <a:buFont typeface="Helvetica Neue"/>
              <a:buNone/>
            </a:pPr>
            <a:r>
              <a:rPr b="0" i="0" lang="en-US" sz="1200" u="none" cap="none" strike="noStrike">
                <a:solidFill>
                  <a:srgbClr val="1A1513"/>
                </a:solidFill>
                <a:latin typeface="Arial"/>
                <a:ea typeface="Arial"/>
                <a:cs typeface="Arial"/>
                <a:sym typeface="Arial"/>
              </a:rPr>
              <a:t>Constructed based on both </a:t>
            </a:r>
            <a:r>
              <a:rPr b="0" i="0" lang="en-US" sz="1200" u="none" cap="none" strike="noStrike">
                <a:solidFill>
                  <a:srgbClr val="FF0000"/>
                </a:solidFill>
                <a:latin typeface="Arial"/>
                <a:ea typeface="Arial"/>
                <a:cs typeface="Arial"/>
                <a:sym typeface="Arial"/>
              </a:rPr>
              <a:t>X and Y</a:t>
            </a:r>
            <a:endParaRPr b="0" i="0" sz="1200" u="none" cap="none" strike="noStrike">
              <a:solidFill>
                <a:srgbClr val="FF0000"/>
              </a:solidFill>
              <a:latin typeface="Arial"/>
              <a:ea typeface="Arial"/>
              <a:cs typeface="Arial"/>
              <a:sym typeface="Arial"/>
            </a:endParaRPr>
          </a:p>
        </p:txBody>
      </p:sp>
      <p:sp>
        <p:nvSpPr>
          <p:cNvPr id="626" name="Google Shape;626;g119cf418cc9_2_48"/>
          <p:cNvSpPr txBox="1"/>
          <p:nvPr/>
        </p:nvSpPr>
        <p:spPr>
          <a:xfrm>
            <a:off x="1548183" y="487940"/>
            <a:ext cx="9095634"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Introduction of 4 Regression Models</a:t>
            </a:r>
            <a:endParaRPr b="0" i="0" sz="1800" u="none" cap="none" strike="noStrike">
              <a:solidFill>
                <a:srgbClr val="595959"/>
              </a:solidFill>
              <a:latin typeface="Arial"/>
              <a:ea typeface="Arial"/>
              <a:cs typeface="Arial"/>
              <a:sym typeface="Arial"/>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Graphical user interface, application&#10;&#10;Description automatically generated" id="170" name="Google Shape;170;p3"/>
          <p:cNvPicPr preferRelativeResize="0"/>
          <p:nvPr/>
        </p:nvPicPr>
        <p:blipFill rotWithShape="1">
          <a:blip r:embed="rId3">
            <a:alphaModFix/>
          </a:blip>
          <a:srcRect b="0" l="0" r="0" t="0"/>
          <a:stretch/>
        </p:blipFill>
        <p:spPr>
          <a:xfrm>
            <a:off x="496213" y="2084429"/>
            <a:ext cx="4971832" cy="2961515"/>
          </a:xfrm>
          <a:prstGeom prst="rect">
            <a:avLst/>
          </a:prstGeom>
          <a:noFill/>
          <a:ln>
            <a:noFill/>
          </a:ln>
        </p:spPr>
      </p:pic>
      <p:sp>
        <p:nvSpPr>
          <p:cNvPr id="171" name="Google Shape;171;p3"/>
          <p:cNvSpPr txBox="1"/>
          <p:nvPr/>
        </p:nvSpPr>
        <p:spPr>
          <a:xfrm>
            <a:off x="5937277" y="1452645"/>
            <a:ext cx="4641056" cy="541687"/>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4400"/>
              <a:buFont typeface="Arial"/>
              <a:buNone/>
            </a:pPr>
            <a:r>
              <a:rPr b="1" i="1" lang="en-US" sz="4400" u="none" cap="none" strike="noStrike">
                <a:solidFill>
                  <a:srgbClr val="595959"/>
                </a:solidFill>
                <a:latin typeface="Arial"/>
                <a:ea typeface="Arial"/>
                <a:cs typeface="Arial"/>
                <a:sym typeface="Arial"/>
              </a:rPr>
              <a:t>Yelp.com</a:t>
            </a:r>
            <a:endParaRPr b="0" i="0" sz="1400" u="none" cap="none" strike="noStrike">
              <a:solidFill>
                <a:srgbClr val="595959"/>
              </a:solidFill>
              <a:latin typeface="Arial"/>
              <a:ea typeface="Arial"/>
              <a:cs typeface="Arial"/>
              <a:sym typeface="Arial"/>
            </a:endParaRPr>
          </a:p>
        </p:txBody>
      </p:sp>
      <p:sp>
        <p:nvSpPr>
          <p:cNvPr id="172" name="Google Shape;172;p3"/>
          <p:cNvSpPr txBox="1"/>
          <p:nvPr/>
        </p:nvSpPr>
        <p:spPr>
          <a:xfrm>
            <a:off x="5987539" y="2692550"/>
            <a:ext cx="4540531" cy="2585323"/>
          </a:xfrm>
          <a:prstGeom prst="rect">
            <a:avLst/>
          </a:prstGeom>
          <a:noFill/>
          <a:ln>
            <a:noFill/>
          </a:ln>
        </p:spPr>
        <p:txBody>
          <a:bodyPr anchorCtr="0" anchor="t" bIns="0" lIns="0" spcFirstLastPara="1" rIns="0" wrap="square" tIns="0">
            <a:spAutoFit/>
          </a:bodyPr>
          <a:lstStyle/>
          <a:p>
            <a:pPr indent="-285750" lvl="0" marL="285750" marR="0" rtl="0" algn="just">
              <a:lnSpc>
                <a:spcPct val="150000"/>
              </a:lnSpc>
              <a:spcBef>
                <a:spcPts val="0"/>
              </a:spcBef>
              <a:spcAft>
                <a:spcPts val="0"/>
              </a:spcAft>
              <a:buClr>
                <a:srgbClr val="000000"/>
              </a:buClr>
              <a:buSzPts val="1600"/>
              <a:buFont typeface="Arial"/>
              <a:buChar char="•"/>
            </a:pPr>
            <a:r>
              <a:rPr b="0" i="0" lang="en-US" sz="1600" u="none" cap="none" strike="noStrike">
                <a:solidFill>
                  <a:srgbClr val="595959"/>
                </a:solidFill>
                <a:latin typeface="Arial"/>
                <a:ea typeface="Arial"/>
                <a:cs typeface="Arial"/>
                <a:sym typeface="Arial"/>
              </a:rPr>
              <a:t>A San Francisco based platform</a:t>
            </a:r>
            <a:endParaRPr b="0" i="0" sz="1400" u="none" cap="none" strike="noStrike">
              <a:solidFill>
                <a:srgbClr val="595959"/>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600"/>
              <a:buFont typeface="Arial"/>
              <a:buChar char="•"/>
            </a:pPr>
            <a:r>
              <a:rPr b="0" i="0" lang="en-US" sz="1600" u="none" cap="none" strike="noStrike">
                <a:solidFill>
                  <a:srgbClr val="595959"/>
                </a:solidFill>
                <a:latin typeface="Arial"/>
                <a:ea typeface="Arial"/>
                <a:cs typeface="Arial"/>
                <a:sym typeface="Arial"/>
              </a:rPr>
              <a:t>Users can leave reviews for </a:t>
            </a:r>
            <a:r>
              <a:rPr b="1" i="0" lang="en-US" sz="1600" u="none" cap="none" strike="noStrike">
                <a:solidFill>
                  <a:srgbClr val="595959"/>
                </a:solidFill>
                <a:latin typeface="Arial"/>
                <a:ea typeface="Arial"/>
                <a:cs typeface="Arial"/>
                <a:sym typeface="Arial"/>
              </a:rPr>
              <a:t>restaurants</a:t>
            </a:r>
            <a:r>
              <a:rPr b="0" i="0" lang="en-US" sz="1600" u="none" cap="none" strike="noStrike">
                <a:solidFill>
                  <a:srgbClr val="595959"/>
                </a:solidFill>
                <a:latin typeface="Arial"/>
                <a:ea typeface="Arial"/>
                <a:cs typeface="Arial"/>
                <a:sym typeface="Arial"/>
              </a:rPr>
              <a:t> and </a:t>
            </a:r>
            <a:r>
              <a:rPr b="1" i="0" lang="en-US" sz="1600" u="none" cap="none" strike="noStrike">
                <a:solidFill>
                  <a:srgbClr val="595959"/>
                </a:solidFill>
                <a:latin typeface="Arial"/>
                <a:ea typeface="Arial"/>
                <a:cs typeface="Arial"/>
                <a:sym typeface="Arial"/>
              </a:rPr>
              <a:t>other businesses</a:t>
            </a:r>
            <a:endParaRPr b="0" i="0" sz="1400" u="none" cap="none" strike="noStrike">
              <a:solidFill>
                <a:srgbClr val="595959"/>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600"/>
              <a:buFont typeface="Arial"/>
              <a:buChar char="•"/>
            </a:pPr>
            <a:r>
              <a:rPr b="0" i="0" lang="en-US" sz="1600" u="none" cap="none" strike="noStrike">
                <a:solidFill>
                  <a:srgbClr val="595959"/>
                </a:solidFill>
                <a:latin typeface="Arial"/>
                <a:ea typeface="Arial"/>
                <a:cs typeface="Arial"/>
                <a:sym typeface="Arial"/>
              </a:rPr>
              <a:t>Each review consists of a </a:t>
            </a:r>
            <a:r>
              <a:rPr b="1" i="0" lang="en-US" sz="1600" u="none" cap="none" strike="noStrike">
                <a:solidFill>
                  <a:srgbClr val="595959"/>
                </a:solidFill>
                <a:latin typeface="Arial"/>
                <a:ea typeface="Arial"/>
                <a:cs typeface="Arial"/>
                <a:sym typeface="Arial"/>
              </a:rPr>
              <a:t>star rating</a:t>
            </a:r>
            <a:r>
              <a:rPr b="0" i="0" lang="en-US" sz="1600" u="none" cap="none" strike="noStrike">
                <a:solidFill>
                  <a:srgbClr val="595959"/>
                </a:solidFill>
                <a:latin typeface="Arial"/>
                <a:ea typeface="Arial"/>
                <a:cs typeface="Arial"/>
                <a:sym typeface="Arial"/>
              </a:rPr>
              <a:t> from </a:t>
            </a:r>
            <a:r>
              <a:rPr b="1" i="0" lang="en-US" sz="1600" u="none" cap="none" strike="noStrike">
                <a:solidFill>
                  <a:srgbClr val="595959"/>
                </a:solidFill>
                <a:latin typeface="Arial"/>
                <a:ea typeface="Arial"/>
                <a:cs typeface="Arial"/>
                <a:sym typeface="Arial"/>
              </a:rPr>
              <a:t>1-5</a:t>
            </a:r>
            <a:r>
              <a:rPr b="0" i="0" lang="en-US" sz="1600" u="none" cap="none" strike="noStrike">
                <a:solidFill>
                  <a:srgbClr val="595959"/>
                </a:solidFill>
                <a:latin typeface="Arial"/>
                <a:ea typeface="Arial"/>
                <a:cs typeface="Arial"/>
                <a:sym typeface="Arial"/>
              </a:rPr>
              <a:t>, and an explanatory </a:t>
            </a:r>
            <a:r>
              <a:rPr b="1" i="0" lang="en-US" sz="1600" u="none" cap="none" strike="noStrike">
                <a:solidFill>
                  <a:srgbClr val="595959"/>
                </a:solidFill>
                <a:latin typeface="Arial"/>
                <a:ea typeface="Arial"/>
                <a:cs typeface="Arial"/>
                <a:sym typeface="Arial"/>
              </a:rPr>
              <a:t>paragraph</a:t>
            </a:r>
            <a:endParaRPr b="0" i="0" sz="1400" u="none" cap="none" strike="noStrike">
              <a:solidFill>
                <a:srgbClr val="595959"/>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600"/>
              <a:buFont typeface="Arial"/>
              <a:buChar char="•"/>
            </a:pPr>
            <a:r>
              <a:rPr b="0" i="0" lang="en-US" sz="1600" u="none" cap="none" strike="noStrike">
                <a:solidFill>
                  <a:srgbClr val="595959"/>
                </a:solidFill>
                <a:latin typeface="Arial"/>
                <a:ea typeface="Arial"/>
                <a:cs typeface="Arial"/>
                <a:sym typeface="Arial"/>
              </a:rPr>
              <a:t>Yelp has accumulated more than </a:t>
            </a:r>
            <a:r>
              <a:rPr b="1" i="0" lang="en-US" sz="1600" u="none" cap="none" strike="noStrike">
                <a:solidFill>
                  <a:srgbClr val="595959"/>
                </a:solidFill>
                <a:latin typeface="Arial"/>
                <a:ea typeface="Arial"/>
                <a:cs typeface="Arial"/>
                <a:sym typeface="Arial"/>
              </a:rPr>
              <a:t>155 Million </a:t>
            </a:r>
            <a:r>
              <a:rPr b="0" i="0" lang="en-US" sz="1600" u="none" cap="none" strike="noStrike">
                <a:solidFill>
                  <a:srgbClr val="595959"/>
                </a:solidFill>
                <a:latin typeface="Arial"/>
                <a:ea typeface="Arial"/>
                <a:cs typeface="Arial"/>
                <a:sym typeface="Arial"/>
              </a:rPr>
              <a:t>reviews</a:t>
            </a:r>
            <a:endParaRPr b="0" i="0" sz="1600" u="none" cap="none" strike="noStrike">
              <a:solidFill>
                <a:srgbClr val="595959"/>
              </a:solidFill>
              <a:latin typeface="Arial"/>
              <a:ea typeface="Arial"/>
              <a:cs typeface="Arial"/>
              <a:sym typeface="Arial"/>
            </a:endParaRPr>
          </a:p>
        </p:txBody>
      </p:sp>
      <p:sp>
        <p:nvSpPr>
          <p:cNvPr id="173" name="Google Shape;173;p3"/>
          <p:cNvSpPr txBox="1"/>
          <p:nvPr/>
        </p:nvSpPr>
        <p:spPr>
          <a:xfrm>
            <a:off x="6037803" y="2160561"/>
            <a:ext cx="4540531" cy="365760"/>
          </a:xfrm>
          <a:prstGeom prst="rect">
            <a:avLst/>
          </a:prstGeom>
          <a:solidFill>
            <a:srgbClr val="F43939"/>
          </a:solidFill>
          <a:ln cap="flat" cmpd="sng" w="9525">
            <a:solidFill>
              <a:srgbClr val="FFCA08"/>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“Yelp connects people with great local businesses”</a:t>
            </a:r>
            <a:endParaRPr b="0" i="0" sz="1400" u="none" cap="none" strike="noStrike">
              <a:solidFill>
                <a:srgbClr val="000000"/>
              </a:solidFill>
              <a:latin typeface="Arial"/>
              <a:ea typeface="Arial"/>
              <a:cs typeface="Arial"/>
              <a:sym typeface="Arial"/>
            </a:endParaRPr>
          </a:p>
        </p:txBody>
      </p:sp>
    </p:spTree>
  </p:cSld>
  <p:clrMapOvr>
    <a:masterClrMapping/>
  </p:clrMapOvr>
  <p:transition spd="med">
    <p:wipe dir="l"/>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A red and white logo&#10;&#10;Description automatically generated with medium confidence" id="178" name="Google Shape;178;p4"/>
          <p:cNvPicPr preferRelativeResize="0"/>
          <p:nvPr/>
        </p:nvPicPr>
        <p:blipFill rotWithShape="1">
          <a:blip r:embed="rId3">
            <a:alphaModFix/>
          </a:blip>
          <a:srcRect b="0" l="0" r="0" t="0"/>
          <a:stretch/>
        </p:blipFill>
        <p:spPr>
          <a:xfrm>
            <a:off x="4173482" y="274258"/>
            <a:ext cx="3743325" cy="1219200"/>
          </a:xfrm>
          <a:prstGeom prst="rect">
            <a:avLst/>
          </a:prstGeom>
          <a:noFill/>
          <a:ln>
            <a:noFill/>
          </a:ln>
        </p:spPr>
      </p:pic>
      <p:sp>
        <p:nvSpPr>
          <p:cNvPr id="179" name="Google Shape;179;p4"/>
          <p:cNvSpPr/>
          <p:nvPr/>
        </p:nvSpPr>
        <p:spPr>
          <a:xfrm>
            <a:off x="1147349" y="2217935"/>
            <a:ext cx="3430778" cy="777595"/>
          </a:xfrm>
          <a:prstGeom prst="roundRect">
            <a:avLst>
              <a:gd fmla="val 29198" name="adj"/>
            </a:avLst>
          </a:prstGeom>
          <a:solidFill>
            <a:srgbClr val="DEDEDE"/>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Trebuchet MS"/>
              <a:buNone/>
            </a:pPr>
            <a:r>
              <a:rPr b="1" i="0" lang="en-US" sz="1800" u="none" cap="none" strike="noStrike">
                <a:solidFill>
                  <a:srgbClr val="595959"/>
                </a:solidFill>
                <a:latin typeface="Arial"/>
                <a:ea typeface="Arial"/>
                <a:cs typeface="Arial"/>
                <a:sym typeface="Arial"/>
              </a:rPr>
              <a:t>3.5 stars on Yelp</a:t>
            </a:r>
            <a:endParaRPr b="0" i="0" sz="1400" u="none" cap="none" strike="noStrike">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Trebuchet MS"/>
              <a:buNone/>
            </a:pPr>
            <a:r>
              <a:rPr b="1" i="0" lang="en-US" sz="1800" u="none" cap="none" strike="noStrike">
                <a:solidFill>
                  <a:srgbClr val="595959"/>
                </a:solidFill>
                <a:latin typeface="Arial"/>
                <a:ea typeface="Arial"/>
                <a:cs typeface="Arial"/>
                <a:sym typeface="Arial"/>
              </a:rPr>
              <a:t>2819 reviews</a:t>
            </a:r>
            <a:endParaRPr b="1" i="0" sz="1800" u="none" cap="none" strike="noStrike">
              <a:solidFill>
                <a:srgbClr val="595959"/>
              </a:solidFill>
              <a:latin typeface="Arial"/>
              <a:ea typeface="Arial"/>
              <a:cs typeface="Arial"/>
              <a:sym typeface="Arial"/>
            </a:endParaRPr>
          </a:p>
        </p:txBody>
      </p:sp>
      <p:sp>
        <p:nvSpPr>
          <p:cNvPr id="180" name="Google Shape;180;p4"/>
          <p:cNvSpPr txBox="1"/>
          <p:nvPr/>
        </p:nvSpPr>
        <p:spPr>
          <a:xfrm>
            <a:off x="1147349" y="1740738"/>
            <a:ext cx="3430779" cy="338554"/>
          </a:xfrm>
          <a:prstGeom prst="rect">
            <a:avLst/>
          </a:prstGeom>
          <a:solidFill>
            <a:srgbClr val="F43939"/>
          </a:solidFill>
          <a:ln cap="flat" cmpd="sng" w="9525">
            <a:solidFill>
              <a:srgbClr val="FFCA08"/>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Current Status</a:t>
            </a:r>
            <a:endParaRPr b="0" i="0" sz="1400" u="none" cap="none" strike="noStrike">
              <a:solidFill>
                <a:srgbClr val="000000"/>
              </a:solidFill>
              <a:latin typeface="Arial"/>
              <a:ea typeface="Arial"/>
              <a:cs typeface="Arial"/>
              <a:sym typeface="Arial"/>
            </a:endParaRPr>
          </a:p>
        </p:txBody>
      </p:sp>
      <p:sp>
        <p:nvSpPr>
          <p:cNvPr id="181" name="Google Shape;181;p4"/>
          <p:cNvSpPr txBox="1"/>
          <p:nvPr/>
        </p:nvSpPr>
        <p:spPr>
          <a:xfrm>
            <a:off x="7490237" y="1740738"/>
            <a:ext cx="3430779" cy="338554"/>
          </a:xfrm>
          <a:prstGeom prst="rect">
            <a:avLst/>
          </a:prstGeom>
          <a:solidFill>
            <a:srgbClr val="F43939"/>
          </a:solidFill>
          <a:ln cap="flat" cmpd="sng" w="9525">
            <a:solidFill>
              <a:srgbClr val="FFCA08"/>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Desired Outcome</a:t>
            </a:r>
            <a:endParaRPr b="0" i="0" sz="1400" u="none" cap="none" strike="noStrike">
              <a:solidFill>
                <a:srgbClr val="000000"/>
              </a:solidFill>
              <a:latin typeface="Arial"/>
              <a:ea typeface="Arial"/>
              <a:cs typeface="Arial"/>
              <a:sym typeface="Arial"/>
            </a:endParaRPr>
          </a:p>
        </p:txBody>
      </p:sp>
      <p:sp>
        <p:nvSpPr>
          <p:cNvPr id="182" name="Google Shape;182;p4"/>
          <p:cNvSpPr/>
          <p:nvPr/>
        </p:nvSpPr>
        <p:spPr>
          <a:xfrm>
            <a:off x="7490237" y="2384564"/>
            <a:ext cx="3430778" cy="444339"/>
          </a:xfrm>
          <a:prstGeom prst="roundRect">
            <a:avLst>
              <a:gd fmla="val 29198" name="adj"/>
            </a:avLst>
          </a:prstGeom>
          <a:solidFill>
            <a:srgbClr val="DEDEDE"/>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Trebuchet MS"/>
              <a:buNone/>
            </a:pPr>
            <a:r>
              <a:rPr b="1" i="0" lang="en-US" sz="1800" u="none" cap="none" strike="noStrike">
                <a:solidFill>
                  <a:srgbClr val="595959"/>
                </a:solidFill>
                <a:latin typeface="Arial"/>
                <a:ea typeface="Arial"/>
                <a:cs typeface="Arial"/>
                <a:sym typeface="Arial"/>
              </a:rPr>
              <a:t>5 stars on Yelp</a:t>
            </a:r>
            <a:endParaRPr b="0" i="0" sz="1400" u="none" cap="none" strike="noStrike">
              <a:solidFill>
                <a:srgbClr val="595959"/>
              </a:solidFill>
              <a:latin typeface="Arial"/>
              <a:ea typeface="Arial"/>
              <a:cs typeface="Arial"/>
              <a:sym typeface="Arial"/>
            </a:endParaRPr>
          </a:p>
        </p:txBody>
      </p:sp>
      <p:sp>
        <p:nvSpPr>
          <p:cNvPr id="183" name="Google Shape;183;p4"/>
          <p:cNvSpPr/>
          <p:nvPr/>
        </p:nvSpPr>
        <p:spPr>
          <a:xfrm>
            <a:off x="191845" y="4084203"/>
            <a:ext cx="11808310" cy="746330"/>
          </a:xfrm>
          <a:custGeom>
            <a:rect b="b" l="l" r="r" t="t"/>
            <a:pathLst>
              <a:path extrusionOk="0" h="310" w="4909">
                <a:moveTo>
                  <a:pt x="2" y="0"/>
                </a:moveTo>
                <a:cubicBezTo>
                  <a:pt x="203" y="46"/>
                  <a:pt x="406" y="83"/>
                  <a:pt x="609" y="115"/>
                </a:cubicBezTo>
                <a:cubicBezTo>
                  <a:pt x="813" y="147"/>
                  <a:pt x="1017" y="173"/>
                  <a:pt x="1222" y="195"/>
                </a:cubicBezTo>
                <a:cubicBezTo>
                  <a:pt x="1427" y="217"/>
                  <a:pt x="1633" y="234"/>
                  <a:pt x="1838" y="245"/>
                </a:cubicBezTo>
                <a:cubicBezTo>
                  <a:pt x="2044" y="257"/>
                  <a:pt x="2250" y="264"/>
                  <a:pt x="2456" y="264"/>
                </a:cubicBezTo>
                <a:cubicBezTo>
                  <a:pt x="2662" y="266"/>
                  <a:pt x="2868" y="262"/>
                  <a:pt x="3073" y="252"/>
                </a:cubicBezTo>
                <a:cubicBezTo>
                  <a:pt x="3176" y="247"/>
                  <a:pt x="3279" y="241"/>
                  <a:pt x="3382" y="233"/>
                </a:cubicBezTo>
                <a:cubicBezTo>
                  <a:pt x="3433" y="229"/>
                  <a:pt x="3484" y="225"/>
                  <a:pt x="3535" y="220"/>
                </a:cubicBezTo>
                <a:cubicBezTo>
                  <a:pt x="3587" y="215"/>
                  <a:pt x="3638" y="210"/>
                  <a:pt x="3689" y="205"/>
                </a:cubicBezTo>
                <a:cubicBezTo>
                  <a:pt x="3792" y="194"/>
                  <a:pt x="3894" y="182"/>
                  <a:pt x="3996" y="168"/>
                </a:cubicBezTo>
                <a:cubicBezTo>
                  <a:pt x="4098" y="154"/>
                  <a:pt x="4200" y="139"/>
                  <a:pt x="4302" y="122"/>
                </a:cubicBezTo>
                <a:cubicBezTo>
                  <a:pt x="4403" y="105"/>
                  <a:pt x="4505" y="86"/>
                  <a:pt x="4606" y="66"/>
                </a:cubicBezTo>
                <a:cubicBezTo>
                  <a:pt x="4656" y="56"/>
                  <a:pt x="4707" y="45"/>
                  <a:pt x="4757" y="34"/>
                </a:cubicBezTo>
                <a:cubicBezTo>
                  <a:pt x="4807" y="23"/>
                  <a:pt x="4858" y="12"/>
                  <a:pt x="4908" y="0"/>
                </a:cubicBezTo>
                <a:cubicBezTo>
                  <a:pt x="4909" y="6"/>
                  <a:pt x="4909" y="6"/>
                  <a:pt x="4909" y="6"/>
                </a:cubicBezTo>
                <a:cubicBezTo>
                  <a:pt x="4860" y="20"/>
                  <a:pt x="4810" y="33"/>
                  <a:pt x="4760" y="46"/>
                </a:cubicBezTo>
                <a:cubicBezTo>
                  <a:pt x="4710" y="58"/>
                  <a:pt x="4659" y="70"/>
                  <a:pt x="4609" y="82"/>
                </a:cubicBezTo>
                <a:cubicBezTo>
                  <a:pt x="4508" y="105"/>
                  <a:pt x="4407" y="127"/>
                  <a:pt x="4306" y="146"/>
                </a:cubicBezTo>
                <a:cubicBezTo>
                  <a:pt x="4204" y="166"/>
                  <a:pt x="4103" y="183"/>
                  <a:pt x="4001" y="199"/>
                </a:cubicBezTo>
                <a:cubicBezTo>
                  <a:pt x="3898" y="215"/>
                  <a:pt x="3796" y="229"/>
                  <a:pt x="3693" y="241"/>
                </a:cubicBezTo>
                <a:cubicBezTo>
                  <a:pt x="3488" y="266"/>
                  <a:pt x="3282" y="283"/>
                  <a:pt x="3075" y="294"/>
                </a:cubicBezTo>
                <a:cubicBezTo>
                  <a:pt x="2869" y="305"/>
                  <a:pt x="2662" y="310"/>
                  <a:pt x="2455" y="309"/>
                </a:cubicBezTo>
                <a:cubicBezTo>
                  <a:pt x="2249" y="308"/>
                  <a:pt x="2042" y="301"/>
                  <a:pt x="1836" y="288"/>
                </a:cubicBezTo>
                <a:cubicBezTo>
                  <a:pt x="1629" y="274"/>
                  <a:pt x="1423" y="256"/>
                  <a:pt x="1218" y="231"/>
                </a:cubicBezTo>
                <a:cubicBezTo>
                  <a:pt x="1013" y="207"/>
                  <a:pt x="809" y="176"/>
                  <a:pt x="605" y="140"/>
                </a:cubicBezTo>
                <a:cubicBezTo>
                  <a:pt x="504" y="121"/>
                  <a:pt x="402" y="101"/>
                  <a:pt x="301" y="79"/>
                </a:cubicBezTo>
                <a:cubicBezTo>
                  <a:pt x="251" y="68"/>
                  <a:pt x="200" y="57"/>
                  <a:pt x="150" y="45"/>
                </a:cubicBezTo>
                <a:cubicBezTo>
                  <a:pt x="100" y="33"/>
                  <a:pt x="50" y="20"/>
                  <a:pt x="0" y="6"/>
                </a:cubicBezTo>
                <a:lnTo>
                  <a:pt x="2" y="0"/>
                </a:lnTo>
                <a:close/>
              </a:path>
            </a:pathLst>
          </a:custGeom>
          <a:solidFill>
            <a:srgbClr val="BDBB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grpSp>
        <p:nvGrpSpPr>
          <p:cNvPr id="184" name="Google Shape;184;p4"/>
          <p:cNvGrpSpPr/>
          <p:nvPr/>
        </p:nvGrpSpPr>
        <p:grpSpPr>
          <a:xfrm>
            <a:off x="1725616" y="4304727"/>
            <a:ext cx="1208523" cy="1896040"/>
            <a:chOff x="2385797" y="1956643"/>
            <a:chExt cx="1674953" cy="2502779"/>
          </a:xfrm>
        </p:grpSpPr>
        <p:sp>
          <p:nvSpPr>
            <p:cNvPr id="185" name="Google Shape;185;p4"/>
            <p:cNvSpPr/>
            <p:nvPr/>
          </p:nvSpPr>
          <p:spPr>
            <a:xfrm>
              <a:off x="2385797" y="2542127"/>
              <a:ext cx="1674953" cy="1917295"/>
            </a:xfrm>
            <a:custGeom>
              <a:rect b="b" l="l" r="r" t="t"/>
              <a:pathLst>
                <a:path extrusionOk="0" h="796" w="696">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186" name="Google Shape;186;p4"/>
            <p:cNvSpPr/>
            <p:nvPr/>
          </p:nvSpPr>
          <p:spPr>
            <a:xfrm>
              <a:off x="2947689" y="1956643"/>
              <a:ext cx="452517" cy="844983"/>
            </a:xfrm>
            <a:custGeom>
              <a:rect b="b" l="l" r="r" t="t"/>
              <a:pathLst>
                <a:path extrusionOk="0" h="351" w="188">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grpSp>
      <p:grpSp>
        <p:nvGrpSpPr>
          <p:cNvPr id="187" name="Google Shape;187;p4"/>
          <p:cNvGrpSpPr/>
          <p:nvPr/>
        </p:nvGrpSpPr>
        <p:grpSpPr>
          <a:xfrm>
            <a:off x="3566815" y="4536915"/>
            <a:ext cx="1174887" cy="1806652"/>
            <a:chOff x="2385797" y="1956643"/>
            <a:chExt cx="1674953" cy="2502779"/>
          </a:xfrm>
        </p:grpSpPr>
        <p:sp>
          <p:nvSpPr>
            <p:cNvPr id="188" name="Google Shape;188;p4"/>
            <p:cNvSpPr/>
            <p:nvPr/>
          </p:nvSpPr>
          <p:spPr>
            <a:xfrm>
              <a:off x="2385797" y="2542127"/>
              <a:ext cx="1674953" cy="1917295"/>
            </a:xfrm>
            <a:custGeom>
              <a:rect b="b" l="l" r="r" t="t"/>
              <a:pathLst>
                <a:path extrusionOk="0" h="796" w="696">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189" name="Google Shape;189;p4"/>
            <p:cNvSpPr/>
            <p:nvPr/>
          </p:nvSpPr>
          <p:spPr>
            <a:xfrm>
              <a:off x="2947689" y="1956643"/>
              <a:ext cx="452517" cy="844983"/>
            </a:xfrm>
            <a:custGeom>
              <a:rect b="b" l="l" r="r" t="t"/>
              <a:pathLst>
                <a:path extrusionOk="0" h="351" w="188">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grpSp>
      <p:grpSp>
        <p:nvGrpSpPr>
          <p:cNvPr id="190" name="Google Shape;190;p4"/>
          <p:cNvGrpSpPr/>
          <p:nvPr/>
        </p:nvGrpSpPr>
        <p:grpSpPr>
          <a:xfrm>
            <a:off x="5478037" y="4638799"/>
            <a:ext cx="1174887" cy="1818471"/>
            <a:chOff x="2385797" y="1956643"/>
            <a:chExt cx="1674953" cy="2502779"/>
          </a:xfrm>
        </p:grpSpPr>
        <p:sp>
          <p:nvSpPr>
            <p:cNvPr id="191" name="Google Shape;191;p4"/>
            <p:cNvSpPr/>
            <p:nvPr/>
          </p:nvSpPr>
          <p:spPr>
            <a:xfrm>
              <a:off x="2385797" y="2542127"/>
              <a:ext cx="1674953" cy="1917295"/>
            </a:xfrm>
            <a:custGeom>
              <a:rect b="b" l="l" r="r" t="t"/>
              <a:pathLst>
                <a:path extrusionOk="0" h="796" w="696">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192" name="Google Shape;192;p4"/>
            <p:cNvSpPr/>
            <p:nvPr/>
          </p:nvSpPr>
          <p:spPr>
            <a:xfrm>
              <a:off x="2947689" y="1956643"/>
              <a:ext cx="452517" cy="844983"/>
            </a:xfrm>
            <a:custGeom>
              <a:rect b="b" l="l" r="r" t="t"/>
              <a:pathLst>
                <a:path extrusionOk="0" h="351" w="188">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grpSp>
      <p:grpSp>
        <p:nvGrpSpPr>
          <p:cNvPr id="193" name="Google Shape;193;p4"/>
          <p:cNvGrpSpPr/>
          <p:nvPr/>
        </p:nvGrpSpPr>
        <p:grpSpPr>
          <a:xfrm>
            <a:off x="7294404" y="4552310"/>
            <a:ext cx="1174887" cy="1791258"/>
            <a:chOff x="2385797" y="1956643"/>
            <a:chExt cx="1674953" cy="2502779"/>
          </a:xfrm>
        </p:grpSpPr>
        <p:sp>
          <p:nvSpPr>
            <p:cNvPr id="194" name="Google Shape;194;p4"/>
            <p:cNvSpPr/>
            <p:nvPr/>
          </p:nvSpPr>
          <p:spPr>
            <a:xfrm>
              <a:off x="2385797" y="2542127"/>
              <a:ext cx="1674953" cy="1917295"/>
            </a:xfrm>
            <a:custGeom>
              <a:rect b="b" l="l" r="r" t="t"/>
              <a:pathLst>
                <a:path extrusionOk="0" h="796" w="696">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195" name="Google Shape;195;p4"/>
            <p:cNvSpPr/>
            <p:nvPr/>
          </p:nvSpPr>
          <p:spPr>
            <a:xfrm>
              <a:off x="2947689" y="1956643"/>
              <a:ext cx="452517" cy="844983"/>
            </a:xfrm>
            <a:custGeom>
              <a:rect b="b" l="l" r="r" t="t"/>
              <a:pathLst>
                <a:path extrusionOk="0" h="351" w="188">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grpSp>
      <p:sp>
        <p:nvSpPr>
          <p:cNvPr id="196" name="Google Shape;196;p4"/>
          <p:cNvSpPr txBox="1"/>
          <p:nvPr/>
        </p:nvSpPr>
        <p:spPr>
          <a:xfrm>
            <a:off x="1955614" y="5396794"/>
            <a:ext cx="748500" cy="3180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600"/>
              <a:buFont typeface="Arial"/>
              <a:buNone/>
            </a:pPr>
            <a:r>
              <a:rPr b="1" i="0" lang="en-US" sz="1400" u="none" cap="none" strike="noStrike">
                <a:solidFill>
                  <a:schemeClr val="lt1"/>
                </a:solidFill>
                <a:latin typeface="Arial"/>
                <a:ea typeface="Arial"/>
                <a:cs typeface="Arial"/>
                <a:sym typeface="Arial"/>
              </a:rPr>
              <a:t>Food</a:t>
            </a:r>
            <a:endParaRPr b="0" i="0" sz="1400" u="none" cap="none" strike="noStrike">
              <a:solidFill>
                <a:srgbClr val="000000"/>
              </a:solidFill>
              <a:latin typeface="Arial"/>
              <a:ea typeface="Arial"/>
              <a:cs typeface="Arial"/>
              <a:sym typeface="Arial"/>
            </a:endParaRPr>
          </a:p>
        </p:txBody>
      </p:sp>
      <p:sp>
        <p:nvSpPr>
          <p:cNvPr id="197" name="Google Shape;197;p4"/>
          <p:cNvSpPr/>
          <p:nvPr/>
        </p:nvSpPr>
        <p:spPr>
          <a:xfrm>
            <a:off x="5088073" y="2139526"/>
            <a:ext cx="1956816" cy="345405"/>
          </a:xfrm>
          <a:prstGeom prst="rightArrow">
            <a:avLst>
              <a:gd fmla="val 50000" name="adj1"/>
              <a:gd fmla="val 50000" name="adj2"/>
            </a:avLst>
          </a:prstGeom>
          <a:solidFill>
            <a:srgbClr val="F43939"/>
          </a:solidFill>
          <a:ln cap="flat" cmpd="sng" w="12700">
            <a:solidFill>
              <a:srgbClr val="FFCA08"/>
            </a:solidFill>
            <a:prstDash val="solid"/>
            <a:miter lim="400000"/>
            <a:headEnd len="sm" w="sm" type="none"/>
            <a:tailEnd len="sm" w="sm" type="none"/>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198" name="Google Shape;198;p4"/>
          <p:cNvSpPr txBox="1"/>
          <p:nvPr/>
        </p:nvSpPr>
        <p:spPr>
          <a:xfrm>
            <a:off x="3700931" y="5546795"/>
            <a:ext cx="942300" cy="3180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600"/>
              <a:buFont typeface="Arial"/>
              <a:buNone/>
            </a:pPr>
            <a:r>
              <a:rPr b="1" i="0" lang="en-US" sz="1400" u="none" cap="none" strike="noStrike">
                <a:solidFill>
                  <a:schemeClr val="lt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sp>
        <p:nvSpPr>
          <p:cNvPr id="199" name="Google Shape;199;p4"/>
          <p:cNvSpPr txBox="1"/>
          <p:nvPr/>
        </p:nvSpPr>
        <p:spPr>
          <a:xfrm>
            <a:off x="5494382" y="5657938"/>
            <a:ext cx="1174800" cy="3180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600"/>
              <a:buFont typeface="Arial"/>
              <a:buNone/>
            </a:pPr>
            <a:r>
              <a:rPr b="1" i="0" lang="en-US" sz="1400" u="none" cap="none" strike="noStrike">
                <a:solidFill>
                  <a:schemeClr val="lt1"/>
                </a:solidFill>
                <a:latin typeface="Arial"/>
                <a:ea typeface="Arial"/>
                <a:cs typeface="Arial"/>
                <a:sym typeface="Arial"/>
              </a:rPr>
              <a:t>Clean</a:t>
            </a:r>
            <a:endParaRPr b="0" i="0" sz="1400" u="none" cap="none" strike="noStrike">
              <a:solidFill>
                <a:srgbClr val="000000"/>
              </a:solidFill>
              <a:latin typeface="Arial"/>
              <a:ea typeface="Arial"/>
              <a:cs typeface="Arial"/>
              <a:sym typeface="Arial"/>
            </a:endParaRPr>
          </a:p>
        </p:txBody>
      </p:sp>
      <p:sp>
        <p:nvSpPr>
          <p:cNvPr id="200" name="Google Shape;200;p4"/>
          <p:cNvSpPr txBox="1"/>
          <p:nvPr/>
        </p:nvSpPr>
        <p:spPr>
          <a:xfrm>
            <a:off x="7294404" y="5566480"/>
            <a:ext cx="1174800" cy="3180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600"/>
              <a:buFont typeface="Arial"/>
              <a:buNone/>
            </a:pPr>
            <a:r>
              <a:rPr b="1" i="0" lang="en-US" sz="1400" u="none" cap="none" strike="noStrike">
                <a:solidFill>
                  <a:schemeClr val="lt1"/>
                </a:solidFill>
                <a:latin typeface="Arial"/>
                <a:ea typeface="Arial"/>
                <a:cs typeface="Arial"/>
                <a:sym typeface="Arial"/>
              </a:rPr>
              <a:t>Location</a:t>
            </a:r>
            <a:endParaRPr b="0" i="0" sz="1400" u="none" cap="none" strike="noStrike">
              <a:solidFill>
                <a:srgbClr val="000000"/>
              </a:solidFill>
              <a:latin typeface="Arial"/>
              <a:ea typeface="Arial"/>
              <a:cs typeface="Arial"/>
              <a:sym typeface="Arial"/>
            </a:endParaRPr>
          </a:p>
        </p:txBody>
      </p:sp>
      <p:grpSp>
        <p:nvGrpSpPr>
          <p:cNvPr id="201" name="Google Shape;201;p4"/>
          <p:cNvGrpSpPr/>
          <p:nvPr/>
        </p:nvGrpSpPr>
        <p:grpSpPr>
          <a:xfrm>
            <a:off x="9205626" y="4359050"/>
            <a:ext cx="1174887" cy="1841718"/>
            <a:chOff x="2385797" y="1956643"/>
            <a:chExt cx="1674953" cy="2502779"/>
          </a:xfrm>
        </p:grpSpPr>
        <p:sp>
          <p:nvSpPr>
            <p:cNvPr id="202" name="Google Shape;202;p4"/>
            <p:cNvSpPr/>
            <p:nvPr/>
          </p:nvSpPr>
          <p:spPr>
            <a:xfrm>
              <a:off x="2385797" y="2542127"/>
              <a:ext cx="1674953" cy="1917295"/>
            </a:xfrm>
            <a:custGeom>
              <a:rect b="b" l="l" r="r" t="t"/>
              <a:pathLst>
                <a:path extrusionOk="0" h="796" w="696">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203" name="Google Shape;203;p4"/>
            <p:cNvSpPr/>
            <p:nvPr/>
          </p:nvSpPr>
          <p:spPr>
            <a:xfrm>
              <a:off x="2947689" y="1956643"/>
              <a:ext cx="452517" cy="844983"/>
            </a:xfrm>
            <a:custGeom>
              <a:rect b="b" l="l" r="r" t="t"/>
              <a:pathLst>
                <a:path extrusionOk="0" h="351" w="188">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grpSp>
      <p:sp>
        <p:nvSpPr>
          <p:cNvPr id="204" name="Google Shape;204;p4"/>
          <p:cNvSpPr txBox="1"/>
          <p:nvPr/>
        </p:nvSpPr>
        <p:spPr>
          <a:xfrm>
            <a:off x="9226649" y="5427311"/>
            <a:ext cx="1174800" cy="3180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600"/>
              <a:buFont typeface="Arial"/>
              <a:buNone/>
            </a:pPr>
            <a:r>
              <a:rPr b="1" i="0" lang="en-US" sz="1400" u="none" cap="none" strike="noStrike">
                <a:solidFill>
                  <a:schemeClr val="lt1"/>
                </a:solidFill>
                <a:latin typeface="Arial"/>
                <a:ea typeface="Arial"/>
                <a:cs typeface="Arial"/>
                <a:sym typeface="Arial"/>
              </a:rPr>
              <a:t>Price</a:t>
            </a:r>
            <a:endParaRPr b="0" i="0" sz="1400" u="none" cap="none" strike="noStrike">
              <a:solidFill>
                <a:srgbClr val="000000"/>
              </a:solidFill>
              <a:latin typeface="Arial"/>
              <a:ea typeface="Arial"/>
              <a:cs typeface="Arial"/>
              <a:sym typeface="Arial"/>
            </a:endParaRPr>
          </a:p>
        </p:txBody>
      </p:sp>
      <p:sp>
        <p:nvSpPr>
          <p:cNvPr id="205" name="Google Shape;205;p4"/>
          <p:cNvSpPr txBox="1"/>
          <p:nvPr/>
        </p:nvSpPr>
        <p:spPr>
          <a:xfrm>
            <a:off x="1197864" y="3554780"/>
            <a:ext cx="9796272" cy="34881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600" u="none" cap="none" strike="noStrike">
                <a:solidFill>
                  <a:srgbClr val="595959"/>
                </a:solidFill>
                <a:latin typeface="Arial"/>
                <a:ea typeface="Arial"/>
                <a:cs typeface="Arial"/>
                <a:sym typeface="Arial"/>
              </a:rPr>
              <a:t>We help improve the performance of businesses by designing an NLP-powered decision-making process</a:t>
            </a:r>
            <a:endParaRPr b="0" i="0" sz="1600" u="none" cap="none" strike="noStrike">
              <a:solidFill>
                <a:srgbClr val="59595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5"/>
          <p:cNvSpPr/>
          <p:nvPr/>
        </p:nvSpPr>
        <p:spPr>
          <a:xfrm rot="2700000">
            <a:off x="3114468" y="2228257"/>
            <a:ext cx="1889083" cy="1889083"/>
          </a:xfrm>
          <a:prstGeom prst="rect">
            <a:avLst/>
          </a:prstGeom>
          <a:solidFill>
            <a:srgbClr val="F43939"/>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211" name="Google Shape;211;p5"/>
          <p:cNvSpPr/>
          <p:nvPr/>
        </p:nvSpPr>
        <p:spPr>
          <a:xfrm>
            <a:off x="3766445" y="3685432"/>
            <a:ext cx="582382" cy="582383"/>
          </a:xfrm>
          <a:prstGeom prst="ellipse">
            <a:avLst/>
          </a:prstGeom>
          <a:solidFill>
            <a:srgbClr val="FFFFFF"/>
          </a:solidFill>
          <a:ln>
            <a:noFill/>
          </a:ln>
          <a:effectLst>
            <a:outerShdw blurRad="190500" rotWithShape="0">
              <a:srgbClr val="000000">
                <a:alpha val="2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212" name="Google Shape;212;p5"/>
          <p:cNvSpPr txBox="1"/>
          <p:nvPr/>
        </p:nvSpPr>
        <p:spPr>
          <a:xfrm>
            <a:off x="3362106" y="2860260"/>
            <a:ext cx="1391056" cy="34881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Daniel Zhang</a:t>
            </a:r>
            <a:endParaRPr b="0" i="0" sz="1400" u="none" cap="none" strike="noStrike">
              <a:solidFill>
                <a:srgbClr val="000000"/>
              </a:solidFill>
              <a:latin typeface="Arial"/>
              <a:ea typeface="Arial"/>
              <a:cs typeface="Arial"/>
              <a:sym typeface="Arial"/>
            </a:endParaRPr>
          </a:p>
        </p:txBody>
      </p:sp>
      <p:sp>
        <p:nvSpPr>
          <p:cNvPr id="213" name="Google Shape;213;p5"/>
          <p:cNvSpPr/>
          <p:nvPr/>
        </p:nvSpPr>
        <p:spPr>
          <a:xfrm rot="2700000">
            <a:off x="1664857" y="3651999"/>
            <a:ext cx="1889083" cy="1889083"/>
          </a:xfrm>
          <a:prstGeom prst="rect">
            <a:avLst/>
          </a:prstGeom>
          <a:solidFill>
            <a:srgbClr val="6C6969"/>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214" name="Google Shape;214;p5"/>
          <p:cNvSpPr/>
          <p:nvPr/>
        </p:nvSpPr>
        <p:spPr>
          <a:xfrm>
            <a:off x="2313448" y="3456193"/>
            <a:ext cx="582382" cy="582383"/>
          </a:xfrm>
          <a:prstGeom prst="ellipse">
            <a:avLst/>
          </a:prstGeom>
          <a:solidFill>
            <a:srgbClr val="FFFFFF"/>
          </a:solidFill>
          <a:ln>
            <a:noFill/>
          </a:ln>
          <a:effectLst>
            <a:outerShdw blurRad="190500" rotWithShape="0">
              <a:srgbClr val="000000">
                <a:alpha val="2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215" name="Google Shape;215;p5"/>
          <p:cNvSpPr txBox="1"/>
          <p:nvPr/>
        </p:nvSpPr>
        <p:spPr>
          <a:xfrm>
            <a:off x="1930799" y="4458408"/>
            <a:ext cx="1391056" cy="34881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Hedan Chen</a:t>
            </a:r>
            <a:endParaRPr b="0" i="0" sz="1400" u="none" cap="none" strike="noStrike">
              <a:solidFill>
                <a:srgbClr val="000000"/>
              </a:solidFill>
              <a:latin typeface="Arial"/>
              <a:ea typeface="Arial"/>
              <a:cs typeface="Arial"/>
              <a:sym typeface="Arial"/>
            </a:endParaRPr>
          </a:p>
        </p:txBody>
      </p:sp>
      <p:sp>
        <p:nvSpPr>
          <p:cNvPr id="216" name="Google Shape;216;p5"/>
          <p:cNvSpPr/>
          <p:nvPr/>
        </p:nvSpPr>
        <p:spPr>
          <a:xfrm rot="2700000">
            <a:off x="8899182" y="2228258"/>
            <a:ext cx="1889083" cy="1889083"/>
          </a:xfrm>
          <a:prstGeom prst="rect">
            <a:avLst/>
          </a:prstGeom>
          <a:solidFill>
            <a:srgbClr val="A19E9E"/>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217" name="Google Shape;217;p5"/>
          <p:cNvSpPr/>
          <p:nvPr/>
        </p:nvSpPr>
        <p:spPr>
          <a:xfrm>
            <a:off x="9551159" y="3685433"/>
            <a:ext cx="582382" cy="582383"/>
          </a:xfrm>
          <a:prstGeom prst="ellipse">
            <a:avLst/>
          </a:prstGeom>
          <a:solidFill>
            <a:srgbClr val="FFFFFF"/>
          </a:solidFill>
          <a:ln>
            <a:noFill/>
          </a:ln>
          <a:effectLst>
            <a:outerShdw blurRad="190500" rotWithShape="0">
              <a:srgbClr val="000000">
                <a:alpha val="2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218" name="Google Shape;218;p5"/>
          <p:cNvSpPr txBox="1"/>
          <p:nvPr/>
        </p:nvSpPr>
        <p:spPr>
          <a:xfrm>
            <a:off x="9139595" y="2860260"/>
            <a:ext cx="1391056" cy="34881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Jingjing Li</a:t>
            </a:r>
            <a:endParaRPr b="0" i="0" sz="1400" u="none" cap="none" strike="noStrike">
              <a:solidFill>
                <a:srgbClr val="000000"/>
              </a:solidFill>
              <a:latin typeface="Arial"/>
              <a:ea typeface="Arial"/>
              <a:cs typeface="Arial"/>
              <a:sym typeface="Arial"/>
            </a:endParaRPr>
          </a:p>
        </p:txBody>
      </p:sp>
      <p:sp>
        <p:nvSpPr>
          <p:cNvPr id="219" name="Google Shape;219;p5"/>
          <p:cNvSpPr/>
          <p:nvPr/>
        </p:nvSpPr>
        <p:spPr>
          <a:xfrm rot="2700000">
            <a:off x="6006826" y="2228257"/>
            <a:ext cx="1889083" cy="1889083"/>
          </a:xfrm>
          <a:prstGeom prst="rect">
            <a:avLst/>
          </a:prstGeom>
          <a:solidFill>
            <a:srgbClr val="FFC000"/>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220" name="Google Shape;220;p5"/>
          <p:cNvSpPr/>
          <p:nvPr/>
        </p:nvSpPr>
        <p:spPr>
          <a:xfrm>
            <a:off x="6658803" y="3685432"/>
            <a:ext cx="582382" cy="582383"/>
          </a:xfrm>
          <a:prstGeom prst="ellipse">
            <a:avLst/>
          </a:prstGeom>
          <a:solidFill>
            <a:srgbClr val="FFFFFF"/>
          </a:solidFill>
          <a:ln>
            <a:noFill/>
          </a:ln>
          <a:effectLst>
            <a:outerShdw blurRad="190500" rotWithShape="0">
              <a:srgbClr val="000000">
                <a:alpha val="2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221" name="Google Shape;221;p5"/>
          <p:cNvSpPr txBox="1"/>
          <p:nvPr/>
        </p:nvSpPr>
        <p:spPr>
          <a:xfrm>
            <a:off x="6254465" y="2860260"/>
            <a:ext cx="1391056" cy="34881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Jingyi Yun</a:t>
            </a:r>
            <a:endParaRPr b="0" i="0" sz="1400" u="none" cap="none" strike="noStrike">
              <a:solidFill>
                <a:srgbClr val="000000"/>
              </a:solidFill>
              <a:latin typeface="Arial"/>
              <a:ea typeface="Arial"/>
              <a:cs typeface="Arial"/>
              <a:sym typeface="Arial"/>
            </a:endParaRPr>
          </a:p>
        </p:txBody>
      </p:sp>
      <p:sp>
        <p:nvSpPr>
          <p:cNvPr id="222" name="Google Shape;222;p5"/>
          <p:cNvSpPr/>
          <p:nvPr/>
        </p:nvSpPr>
        <p:spPr>
          <a:xfrm rot="2700000">
            <a:off x="4564079" y="3652000"/>
            <a:ext cx="1889083" cy="1889083"/>
          </a:xfrm>
          <a:prstGeom prst="rect">
            <a:avLst/>
          </a:prstGeom>
          <a:solidFill>
            <a:srgbClr val="F66666"/>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223" name="Google Shape;223;p5"/>
          <p:cNvSpPr/>
          <p:nvPr/>
        </p:nvSpPr>
        <p:spPr>
          <a:xfrm>
            <a:off x="5207348" y="3456193"/>
            <a:ext cx="582382" cy="582383"/>
          </a:xfrm>
          <a:prstGeom prst="ellipse">
            <a:avLst/>
          </a:prstGeom>
          <a:solidFill>
            <a:srgbClr val="FFFFFF"/>
          </a:solidFill>
          <a:ln>
            <a:noFill/>
          </a:ln>
          <a:effectLst>
            <a:outerShdw blurRad="190500" rotWithShape="0">
              <a:srgbClr val="000000">
                <a:alpha val="2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sp>
        <p:nvSpPr>
          <p:cNvPr id="224" name="Google Shape;224;p5"/>
          <p:cNvSpPr txBox="1"/>
          <p:nvPr/>
        </p:nvSpPr>
        <p:spPr>
          <a:xfrm>
            <a:off x="4844486" y="4458408"/>
            <a:ext cx="1391056" cy="34881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Dongni</a:t>
            </a:r>
            <a:r>
              <a:rPr b="1" i="0" lang="en-US" sz="1400" u="none" cap="none" strike="noStrike">
                <a:solidFill>
                  <a:schemeClr val="lt1"/>
                </a:solidFill>
                <a:latin typeface="Arial"/>
                <a:ea typeface="Arial"/>
                <a:cs typeface="Arial"/>
                <a:sym typeface="Arial"/>
              </a:rPr>
              <a:t> Yang</a:t>
            </a:r>
            <a:endParaRPr b="0" i="0" sz="1400" u="none" cap="none" strike="noStrike">
              <a:solidFill>
                <a:srgbClr val="000000"/>
              </a:solidFill>
              <a:latin typeface="Arial"/>
              <a:ea typeface="Arial"/>
              <a:cs typeface="Arial"/>
              <a:sym typeface="Arial"/>
            </a:endParaRPr>
          </a:p>
        </p:txBody>
      </p:sp>
      <p:sp>
        <p:nvSpPr>
          <p:cNvPr id="225" name="Google Shape;225;p5"/>
          <p:cNvSpPr/>
          <p:nvPr/>
        </p:nvSpPr>
        <p:spPr>
          <a:xfrm rot="2700000">
            <a:off x="7456439" y="3652003"/>
            <a:ext cx="1889083" cy="1889083"/>
          </a:xfrm>
          <a:prstGeom prst="rect">
            <a:avLst/>
          </a:prstGeom>
          <a:solidFill>
            <a:srgbClr val="ED8B4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Trebuchet MS"/>
              <a:ea typeface="Trebuchet MS"/>
              <a:cs typeface="Trebuchet MS"/>
              <a:sym typeface="Trebuchet MS"/>
            </a:endParaRPr>
          </a:p>
        </p:txBody>
      </p:sp>
      <p:sp>
        <p:nvSpPr>
          <p:cNvPr id="226" name="Google Shape;226;p5"/>
          <p:cNvSpPr/>
          <p:nvPr/>
        </p:nvSpPr>
        <p:spPr>
          <a:xfrm>
            <a:off x="8114209" y="3450053"/>
            <a:ext cx="582382" cy="582383"/>
          </a:xfrm>
          <a:prstGeom prst="ellipse">
            <a:avLst/>
          </a:prstGeom>
          <a:solidFill>
            <a:srgbClr val="FFFFFF"/>
          </a:solidFill>
          <a:ln>
            <a:noFill/>
          </a:ln>
          <a:effectLst>
            <a:outerShdw blurRad="190500" rotWithShape="0">
              <a:srgbClr val="000000">
                <a:alpha val="2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Trebuchet MS"/>
              <a:ea typeface="Trebuchet MS"/>
              <a:cs typeface="Trebuchet MS"/>
              <a:sym typeface="Trebuchet MS"/>
            </a:endParaRPr>
          </a:p>
        </p:txBody>
      </p:sp>
      <p:pic>
        <p:nvPicPr>
          <p:cNvPr descr="Programmer male outline" id="227" name="Google Shape;227;p5"/>
          <p:cNvPicPr preferRelativeResize="0"/>
          <p:nvPr/>
        </p:nvPicPr>
        <p:blipFill rotWithShape="1">
          <a:blip r:embed="rId3">
            <a:alphaModFix/>
          </a:blip>
          <a:srcRect b="0" l="0" r="0" t="0"/>
          <a:stretch/>
        </p:blipFill>
        <p:spPr>
          <a:xfrm>
            <a:off x="8163129" y="3502610"/>
            <a:ext cx="457200" cy="457200"/>
          </a:xfrm>
          <a:prstGeom prst="rect">
            <a:avLst/>
          </a:prstGeom>
          <a:noFill/>
          <a:ln>
            <a:noFill/>
          </a:ln>
        </p:spPr>
      </p:pic>
      <p:sp>
        <p:nvSpPr>
          <p:cNvPr id="228" name="Google Shape;228;p5"/>
          <p:cNvSpPr txBox="1"/>
          <p:nvPr/>
        </p:nvSpPr>
        <p:spPr>
          <a:xfrm>
            <a:off x="7748539" y="4458408"/>
            <a:ext cx="1391056" cy="34881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Dingyi Zhou</a:t>
            </a:r>
            <a:endParaRPr b="0" i="0" sz="1400" u="none" cap="none" strike="noStrike">
              <a:solidFill>
                <a:srgbClr val="000000"/>
              </a:solidFill>
              <a:latin typeface="Arial"/>
              <a:ea typeface="Arial"/>
              <a:cs typeface="Arial"/>
              <a:sym typeface="Arial"/>
            </a:endParaRPr>
          </a:p>
        </p:txBody>
      </p:sp>
      <p:sp>
        <p:nvSpPr>
          <p:cNvPr id="229" name="Google Shape;229;p5"/>
          <p:cNvSpPr txBox="1"/>
          <p:nvPr/>
        </p:nvSpPr>
        <p:spPr>
          <a:xfrm>
            <a:off x="3245143" y="3297272"/>
            <a:ext cx="1624983" cy="31803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Business Analyst</a:t>
            </a:r>
            <a:endParaRPr b="0" i="0" sz="1400" u="none" cap="none" strike="noStrike">
              <a:solidFill>
                <a:srgbClr val="000000"/>
              </a:solidFill>
              <a:latin typeface="Arial"/>
              <a:ea typeface="Arial"/>
              <a:cs typeface="Arial"/>
              <a:sym typeface="Arial"/>
            </a:endParaRPr>
          </a:p>
        </p:txBody>
      </p:sp>
      <p:sp>
        <p:nvSpPr>
          <p:cNvPr id="230" name="Google Shape;230;p5"/>
          <p:cNvSpPr txBox="1"/>
          <p:nvPr/>
        </p:nvSpPr>
        <p:spPr>
          <a:xfrm>
            <a:off x="7620757" y="4104559"/>
            <a:ext cx="1624983" cy="31803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Data Scientist</a:t>
            </a:r>
            <a:endParaRPr b="0" i="0" sz="1400" u="none" cap="none" strike="noStrike">
              <a:solidFill>
                <a:srgbClr val="000000"/>
              </a:solidFill>
              <a:latin typeface="Arial"/>
              <a:ea typeface="Arial"/>
              <a:cs typeface="Arial"/>
              <a:sym typeface="Arial"/>
            </a:endParaRPr>
          </a:p>
        </p:txBody>
      </p:sp>
      <p:sp>
        <p:nvSpPr>
          <p:cNvPr id="231" name="Google Shape;231;p5"/>
          <p:cNvSpPr txBox="1"/>
          <p:nvPr/>
        </p:nvSpPr>
        <p:spPr>
          <a:xfrm>
            <a:off x="4705832" y="4110704"/>
            <a:ext cx="1624983" cy="31803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Data Engineer</a:t>
            </a:r>
            <a:endParaRPr b="0" i="0" sz="1400" u="none" cap="none" strike="noStrike">
              <a:solidFill>
                <a:srgbClr val="000000"/>
              </a:solidFill>
              <a:latin typeface="Arial"/>
              <a:ea typeface="Arial"/>
              <a:cs typeface="Arial"/>
              <a:sym typeface="Arial"/>
            </a:endParaRPr>
          </a:p>
        </p:txBody>
      </p:sp>
      <p:sp>
        <p:nvSpPr>
          <p:cNvPr id="232" name="Google Shape;232;p5"/>
          <p:cNvSpPr txBox="1"/>
          <p:nvPr/>
        </p:nvSpPr>
        <p:spPr>
          <a:xfrm>
            <a:off x="1792146" y="4112592"/>
            <a:ext cx="1624983" cy="31803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Director</a:t>
            </a:r>
            <a:endParaRPr b="0" i="0" sz="1400" u="none" cap="none" strike="noStrike">
              <a:solidFill>
                <a:srgbClr val="000000"/>
              </a:solidFill>
              <a:latin typeface="Arial"/>
              <a:ea typeface="Arial"/>
              <a:cs typeface="Arial"/>
              <a:sym typeface="Arial"/>
            </a:endParaRPr>
          </a:p>
        </p:txBody>
      </p:sp>
      <p:sp>
        <p:nvSpPr>
          <p:cNvPr id="233" name="Google Shape;233;p5"/>
          <p:cNvSpPr txBox="1"/>
          <p:nvPr/>
        </p:nvSpPr>
        <p:spPr>
          <a:xfrm>
            <a:off x="6141369" y="3293367"/>
            <a:ext cx="1624983" cy="31803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Data Analyst</a:t>
            </a:r>
            <a:endParaRPr b="0" i="0" sz="1400" u="none" cap="none" strike="noStrike">
              <a:solidFill>
                <a:srgbClr val="000000"/>
              </a:solidFill>
              <a:latin typeface="Arial"/>
              <a:ea typeface="Arial"/>
              <a:cs typeface="Arial"/>
              <a:sym typeface="Arial"/>
            </a:endParaRPr>
          </a:p>
        </p:txBody>
      </p:sp>
      <p:sp>
        <p:nvSpPr>
          <p:cNvPr id="234" name="Google Shape;234;p5"/>
          <p:cNvSpPr txBox="1"/>
          <p:nvPr/>
        </p:nvSpPr>
        <p:spPr>
          <a:xfrm>
            <a:off x="8964389" y="3302546"/>
            <a:ext cx="1755919" cy="31803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Marketing Analyst</a:t>
            </a:r>
            <a:endParaRPr b="0" i="0" sz="1400" u="none" cap="none" strike="noStrike">
              <a:solidFill>
                <a:srgbClr val="000000"/>
              </a:solidFill>
              <a:latin typeface="Arial"/>
              <a:ea typeface="Arial"/>
              <a:cs typeface="Arial"/>
              <a:sym typeface="Arial"/>
            </a:endParaRPr>
          </a:p>
        </p:txBody>
      </p:sp>
      <p:pic>
        <p:nvPicPr>
          <p:cNvPr descr="Programmer female outline" id="235" name="Google Shape;235;p5"/>
          <p:cNvPicPr preferRelativeResize="0"/>
          <p:nvPr/>
        </p:nvPicPr>
        <p:blipFill rotWithShape="1">
          <a:blip r:embed="rId4">
            <a:alphaModFix/>
          </a:blip>
          <a:srcRect b="0" l="0" r="0" t="0"/>
          <a:stretch/>
        </p:blipFill>
        <p:spPr>
          <a:xfrm>
            <a:off x="5256885" y="3509390"/>
            <a:ext cx="457200" cy="457200"/>
          </a:xfrm>
          <a:prstGeom prst="rect">
            <a:avLst/>
          </a:prstGeom>
          <a:noFill/>
          <a:ln>
            <a:noFill/>
          </a:ln>
        </p:spPr>
      </p:pic>
      <p:pic>
        <p:nvPicPr>
          <p:cNvPr descr="Office worker female outline" id="236" name="Google Shape;236;p5"/>
          <p:cNvPicPr preferRelativeResize="0"/>
          <p:nvPr/>
        </p:nvPicPr>
        <p:blipFill rotWithShape="1">
          <a:blip r:embed="rId5">
            <a:alphaModFix/>
          </a:blip>
          <a:srcRect b="0" l="0" r="0" t="0"/>
          <a:stretch/>
        </p:blipFill>
        <p:spPr>
          <a:xfrm>
            <a:off x="2376037" y="3509390"/>
            <a:ext cx="457200" cy="457200"/>
          </a:xfrm>
          <a:prstGeom prst="rect">
            <a:avLst/>
          </a:prstGeom>
          <a:noFill/>
          <a:ln>
            <a:noFill/>
          </a:ln>
        </p:spPr>
      </p:pic>
      <p:pic>
        <p:nvPicPr>
          <p:cNvPr descr="Programmer male outline" id="237" name="Google Shape;237;p5"/>
          <p:cNvPicPr preferRelativeResize="0"/>
          <p:nvPr/>
        </p:nvPicPr>
        <p:blipFill rotWithShape="1">
          <a:blip r:embed="rId6">
            <a:alphaModFix/>
          </a:blip>
          <a:srcRect b="0" l="0" r="0" t="0"/>
          <a:stretch/>
        </p:blipFill>
        <p:spPr>
          <a:xfrm>
            <a:off x="3825553" y="3725664"/>
            <a:ext cx="457200" cy="457200"/>
          </a:xfrm>
          <a:prstGeom prst="rect">
            <a:avLst/>
          </a:prstGeom>
          <a:noFill/>
          <a:ln>
            <a:noFill/>
          </a:ln>
        </p:spPr>
      </p:pic>
      <p:pic>
        <p:nvPicPr>
          <p:cNvPr descr="Programmer female outline" id="238" name="Google Shape;238;p5"/>
          <p:cNvPicPr preferRelativeResize="0"/>
          <p:nvPr/>
        </p:nvPicPr>
        <p:blipFill rotWithShape="1">
          <a:blip r:embed="rId7">
            <a:alphaModFix/>
          </a:blip>
          <a:srcRect b="0" l="0" r="0" t="0"/>
          <a:stretch/>
        </p:blipFill>
        <p:spPr>
          <a:xfrm>
            <a:off x="6726199" y="3725664"/>
            <a:ext cx="457200" cy="457200"/>
          </a:xfrm>
          <a:prstGeom prst="rect">
            <a:avLst/>
          </a:prstGeom>
          <a:noFill/>
          <a:ln>
            <a:noFill/>
          </a:ln>
        </p:spPr>
      </p:pic>
      <p:pic>
        <p:nvPicPr>
          <p:cNvPr descr="Programmer female outline" id="239" name="Google Shape;239;p5"/>
          <p:cNvPicPr preferRelativeResize="0"/>
          <p:nvPr/>
        </p:nvPicPr>
        <p:blipFill rotWithShape="1">
          <a:blip r:embed="rId8">
            <a:alphaModFix/>
          </a:blip>
          <a:srcRect b="0" l="0" r="0" t="0"/>
          <a:stretch/>
        </p:blipFill>
        <p:spPr>
          <a:xfrm>
            <a:off x="9613748" y="3725664"/>
            <a:ext cx="457200" cy="457200"/>
          </a:xfrm>
          <a:prstGeom prst="rect">
            <a:avLst/>
          </a:prstGeom>
          <a:noFill/>
          <a:ln>
            <a:noFill/>
          </a:ln>
        </p:spPr>
      </p:pic>
      <p:sp>
        <p:nvSpPr>
          <p:cNvPr id="240" name="Google Shape;240;p5"/>
          <p:cNvSpPr txBox="1"/>
          <p:nvPr/>
        </p:nvSpPr>
        <p:spPr>
          <a:xfrm>
            <a:off x="4464755" y="580302"/>
            <a:ext cx="3301597"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DJH Analytics</a:t>
            </a:r>
            <a:endParaRPr b="0" i="0" sz="1800" u="none" cap="none" strike="noStrike">
              <a:solidFill>
                <a:srgbClr val="595959"/>
              </a:solidFill>
              <a:latin typeface="Arial"/>
              <a:ea typeface="Arial"/>
              <a:cs typeface="Arial"/>
              <a:sym typeface="Arial"/>
            </a:endParaRPr>
          </a:p>
        </p:txBody>
      </p:sp>
    </p:spTree>
  </p:cSld>
  <p:clrMapOvr>
    <a:masterClrMapping/>
  </p:clrMapOvr>
  <p:transition spd="med">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10"/>
          <p:cNvPicPr preferRelativeResize="0"/>
          <p:nvPr>
            <p:ph idx="2" type="pic"/>
          </p:nvPr>
        </p:nvPicPr>
        <p:blipFill rotWithShape="1">
          <a:blip r:embed="rId3">
            <a:alphaModFix/>
          </a:blip>
          <a:srcRect b="0" l="5556" r="5555" t="0"/>
          <a:stretch/>
        </p:blipFill>
        <p:spPr>
          <a:xfrm>
            <a:off x="0" y="0"/>
            <a:ext cx="12192000" cy="6858000"/>
          </a:xfrm>
          <a:prstGeom prst="rect">
            <a:avLst/>
          </a:prstGeom>
          <a:noFill/>
          <a:ln>
            <a:noFill/>
          </a:ln>
        </p:spPr>
      </p:pic>
      <p:sp>
        <p:nvSpPr>
          <p:cNvPr id="246" name="Google Shape;246;p10"/>
          <p:cNvSpPr txBox="1"/>
          <p:nvPr/>
        </p:nvSpPr>
        <p:spPr>
          <a:xfrm>
            <a:off x="3762300" y="2644051"/>
            <a:ext cx="46674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4800">
                <a:solidFill>
                  <a:schemeClr val="lt1"/>
                </a:solidFill>
              </a:rPr>
              <a:t>Data Source &amp; EDA</a:t>
            </a:r>
            <a:endParaRPr/>
          </a:p>
        </p:txBody>
      </p:sp>
    </p:spTree>
  </p:cSld>
  <p:clrMapOvr>
    <a:masterClrMapping/>
  </p:clrMapOvr>
  <p:transition spd="med">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g119cf418cc9_2_6"/>
          <p:cNvGrpSpPr/>
          <p:nvPr/>
        </p:nvGrpSpPr>
        <p:grpSpPr>
          <a:xfrm>
            <a:off x="1817669" y="2501417"/>
            <a:ext cx="1754646" cy="1184932"/>
            <a:chOff x="135446" y="-2"/>
            <a:chExt cx="1754645" cy="1184930"/>
          </a:xfrm>
        </p:grpSpPr>
        <p:sp>
          <p:nvSpPr>
            <p:cNvPr id="252" name="Google Shape;252;g119cf418cc9_2_6"/>
            <p:cNvSpPr txBox="1"/>
            <p:nvPr/>
          </p:nvSpPr>
          <p:spPr>
            <a:xfrm>
              <a:off x="706436" y="549978"/>
              <a:ext cx="1183654" cy="307775"/>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000000"/>
                </a:buClr>
                <a:buSzPts val="1400"/>
                <a:buFont typeface="Helvetica Neue"/>
                <a:buNone/>
              </a:pPr>
              <a:r>
                <a:rPr b="1" i="0" lang="en-US" sz="1400" u="none" cap="none" strike="noStrike">
                  <a:solidFill>
                    <a:srgbClr val="595959"/>
                  </a:solidFill>
                  <a:latin typeface="Arial"/>
                  <a:ea typeface="Arial"/>
                  <a:cs typeface="Arial"/>
                  <a:sym typeface="Arial"/>
                </a:rPr>
                <a:t>Data Source </a:t>
              </a:r>
              <a:endParaRPr b="1" i="0" sz="1400" u="none" cap="none" strike="noStrike">
                <a:solidFill>
                  <a:srgbClr val="595959"/>
                </a:solidFill>
                <a:latin typeface="Arial"/>
                <a:ea typeface="Arial"/>
                <a:cs typeface="Arial"/>
                <a:sym typeface="Arial"/>
              </a:endParaRPr>
            </a:p>
          </p:txBody>
        </p:sp>
        <p:sp>
          <p:nvSpPr>
            <p:cNvPr id="253" name="Google Shape;253;g119cf418cc9_2_6"/>
            <p:cNvSpPr txBox="1"/>
            <p:nvPr/>
          </p:nvSpPr>
          <p:spPr>
            <a:xfrm>
              <a:off x="135446" y="855648"/>
              <a:ext cx="1754644" cy="329280"/>
            </a:xfrm>
            <a:prstGeom prst="rect">
              <a:avLst/>
            </a:prstGeom>
            <a:noFill/>
            <a:ln>
              <a:noFill/>
            </a:ln>
          </p:spPr>
          <p:txBody>
            <a:bodyPr anchorCtr="0" anchor="t" bIns="45700" lIns="45700" spcFirstLastPara="1" rIns="45700" wrap="square" tIns="45700">
              <a:spAutoFit/>
            </a:bodyPr>
            <a:lstStyle/>
            <a:p>
              <a:pPr indent="0" lvl="0" marL="0" marR="0" rtl="0" algn="r">
                <a:lnSpc>
                  <a:spcPct val="140000"/>
                </a:lnSpc>
                <a:spcBef>
                  <a:spcPts val="0"/>
                </a:spcBef>
                <a:spcAft>
                  <a:spcPts val="0"/>
                </a:spcAft>
                <a:buClr>
                  <a:srgbClr val="39302A"/>
                </a:buClr>
                <a:buSzPts val="1100"/>
                <a:buFont typeface="Helvetica Neue"/>
                <a:buNone/>
              </a:pPr>
              <a:r>
                <a:rPr b="0" i="0" lang="en-US" sz="1100" u="none" cap="none" strike="noStrike">
                  <a:solidFill>
                    <a:srgbClr val="595959"/>
                  </a:solidFill>
                  <a:latin typeface="Arial"/>
                  <a:ea typeface="Arial"/>
                  <a:cs typeface="Arial"/>
                  <a:sym typeface="Arial"/>
                </a:rPr>
                <a:t>Yelp open data on Kaggle</a:t>
              </a:r>
              <a:endParaRPr b="0" i="0" sz="1800" u="none" cap="none" strike="noStrike">
                <a:solidFill>
                  <a:srgbClr val="595959"/>
                </a:solidFill>
                <a:latin typeface="Arial"/>
                <a:ea typeface="Arial"/>
                <a:cs typeface="Arial"/>
                <a:sym typeface="Arial"/>
              </a:endParaRPr>
            </a:p>
          </p:txBody>
        </p:sp>
        <p:grpSp>
          <p:nvGrpSpPr>
            <p:cNvPr id="254" name="Google Shape;254;g119cf418cc9_2_6"/>
            <p:cNvGrpSpPr/>
            <p:nvPr/>
          </p:nvGrpSpPr>
          <p:grpSpPr>
            <a:xfrm>
              <a:off x="1471712" y="-2"/>
              <a:ext cx="418379" cy="418380"/>
              <a:chOff x="-1" y="-1"/>
              <a:chExt cx="418378" cy="418378"/>
            </a:xfrm>
          </p:grpSpPr>
          <p:sp>
            <p:nvSpPr>
              <p:cNvPr id="255" name="Google Shape;255;g119cf418cc9_2_6"/>
              <p:cNvSpPr/>
              <p:nvPr/>
            </p:nvSpPr>
            <p:spPr>
              <a:xfrm>
                <a:off x="-1" y="-1"/>
                <a:ext cx="418378" cy="418378"/>
              </a:xfrm>
              <a:prstGeom prst="ellipse">
                <a:avLst/>
              </a:prstGeom>
              <a:solidFill>
                <a:srgbClr val="DEDED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b="0" i="0" sz="1800" u="none" cap="none" strike="noStrike">
                  <a:solidFill>
                    <a:srgbClr val="595959"/>
                  </a:solidFill>
                  <a:latin typeface="Arial"/>
                  <a:ea typeface="Arial"/>
                  <a:cs typeface="Arial"/>
                  <a:sym typeface="Arial"/>
                </a:endParaRPr>
              </a:p>
            </p:txBody>
          </p:sp>
          <p:sp>
            <p:nvSpPr>
              <p:cNvPr id="256" name="Google Shape;256;g119cf418cc9_2_6"/>
              <p:cNvSpPr txBox="1"/>
              <p:nvPr/>
            </p:nvSpPr>
            <p:spPr>
              <a:xfrm>
                <a:off x="61270" y="39932"/>
                <a:ext cx="295837" cy="338512"/>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600"/>
                  <a:buFont typeface="Helvetica Neue"/>
                  <a:buNone/>
                </a:pPr>
                <a:r>
                  <a:rPr b="1" i="0" lang="en-US" sz="1600" u="none" cap="none" strike="noStrike">
                    <a:solidFill>
                      <a:srgbClr val="595959"/>
                    </a:solidFill>
                    <a:latin typeface="Arial"/>
                    <a:ea typeface="Arial"/>
                    <a:cs typeface="Arial"/>
                    <a:sym typeface="Arial"/>
                  </a:rPr>
                  <a:t>1</a:t>
                </a:r>
                <a:endParaRPr b="1" i="0" sz="1400" u="none" cap="none" strike="noStrike">
                  <a:solidFill>
                    <a:srgbClr val="595959"/>
                  </a:solidFill>
                  <a:latin typeface="Arial"/>
                  <a:ea typeface="Arial"/>
                  <a:cs typeface="Arial"/>
                  <a:sym typeface="Arial"/>
                </a:endParaRPr>
              </a:p>
            </p:txBody>
          </p:sp>
        </p:grpSp>
      </p:grpSp>
      <p:grpSp>
        <p:nvGrpSpPr>
          <p:cNvPr id="257" name="Google Shape;257;g119cf418cc9_2_6"/>
          <p:cNvGrpSpPr/>
          <p:nvPr/>
        </p:nvGrpSpPr>
        <p:grpSpPr>
          <a:xfrm>
            <a:off x="8503497" y="2541350"/>
            <a:ext cx="2862609" cy="1253875"/>
            <a:chOff x="-815877" y="102045"/>
            <a:chExt cx="2862607" cy="1253874"/>
          </a:xfrm>
        </p:grpSpPr>
        <p:sp>
          <p:nvSpPr>
            <p:cNvPr id="258" name="Google Shape;258;g119cf418cc9_2_6"/>
            <p:cNvSpPr txBox="1"/>
            <p:nvPr/>
          </p:nvSpPr>
          <p:spPr>
            <a:xfrm>
              <a:off x="-815877" y="628722"/>
              <a:ext cx="1170254" cy="52321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400"/>
                <a:buFont typeface="Helvetica Neue"/>
                <a:buNone/>
              </a:pPr>
              <a:r>
                <a:rPr b="1" i="0" lang="en-US" sz="1400" u="none" cap="none" strike="noStrike">
                  <a:solidFill>
                    <a:srgbClr val="595959"/>
                  </a:solidFill>
                  <a:latin typeface="Arial"/>
                  <a:ea typeface="Arial"/>
                  <a:cs typeface="Arial"/>
                  <a:sym typeface="Arial"/>
                </a:rPr>
                <a:t>Data Volume</a:t>
              </a:r>
              <a:endParaRPr b="1" i="0" sz="1400" u="none" cap="none" strike="noStrike">
                <a:solidFill>
                  <a:srgbClr val="59595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Helvetica Neue"/>
                <a:buNone/>
              </a:pPr>
              <a:r>
                <a:t/>
              </a:r>
              <a:endParaRPr b="1" i="0" sz="1400" u="none" cap="none" strike="noStrike">
                <a:solidFill>
                  <a:srgbClr val="595959"/>
                </a:solidFill>
                <a:latin typeface="Arial"/>
                <a:ea typeface="Arial"/>
                <a:cs typeface="Arial"/>
                <a:sym typeface="Arial"/>
              </a:endParaRPr>
            </a:p>
          </p:txBody>
        </p:sp>
        <p:sp>
          <p:nvSpPr>
            <p:cNvPr id="259" name="Google Shape;259;g119cf418cc9_2_6"/>
            <p:cNvSpPr txBox="1"/>
            <p:nvPr/>
          </p:nvSpPr>
          <p:spPr>
            <a:xfrm>
              <a:off x="-812270" y="857319"/>
              <a:ext cx="2859000" cy="498600"/>
            </a:xfrm>
            <a:prstGeom prst="rect">
              <a:avLst/>
            </a:prstGeom>
            <a:noFill/>
            <a:ln>
              <a:noFill/>
            </a:ln>
          </p:spPr>
          <p:txBody>
            <a:bodyPr anchorCtr="0" anchor="t" bIns="45700" lIns="45700" spcFirstLastPara="1" rIns="45700" wrap="square" tIns="45700">
              <a:spAutoFit/>
            </a:bodyPr>
            <a:lstStyle/>
            <a:p>
              <a:pPr indent="0" lvl="0" marL="0" marR="0" rtl="0" algn="l">
                <a:lnSpc>
                  <a:spcPct val="140000"/>
                </a:lnSpc>
                <a:spcBef>
                  <a:spcPts val="0"/>
                </a:spcBef>
                <a:spcAft>
                  <a:spcPts val="0"/>
                </a:spcAft>
                <a:buClr>
                  <a:srgbClr val="39302A"/>
                </a:buClr>
                <a:buSzPts val="1100"/>
                <a:buFont typeface="Helvetica Neue"/>
                <a:buNone/>
              </a:pPr>
              <a:r>
                <a:rPr lang="en-US" sz="1100">
                  <a:solidFill>
                    <a:srgbClr val="595959"/>
                  </a:solidFill>
                </a:rPr>
                <a:t>8635403</a:t>
              </a:r>
              <a:r>
                <a:rPr b="0" i="0" lang="en-US" sz="1100" u="none" cap="none" strike="noStrike">
                  <a:solidFill>
                    <a:srgbClr val="595959"/>
                  </a:solidFill>
                  <a:latin typeface="Arial"/>
                  <a:ea typeface="Arial"/>
                  <a:cs typeface="Arial"/>
                  <a:sym typeface="Arial"/>
                </a:rPr>
                <a:t> reviews &amp; </a:t>
              </a:r>
              <a:r>
                <a:rPr lang="en-US" sz="1100">
                  <a:solidFill>
                    <a:srgbClr val="595959"/>
                  </a:solidFill>
                </a:rPr>
                <a:t>160585</a:t>
              </a:r>
              <a:r>
                <a:rPr b="0" i="0" lang="en-US" sz="1100" u="none" cap="none" strike="noStrike">
                  <a:solidFill>
                    <a:srgbClr val="595959"/>
                  </a:solidFill>
                  <a:latin typeface="Arial"/>
                  <a:ea typeface="Arial"/>
                  <a:cs typeface="Arial"/>
                  <a:sym typeface="Arial"/>
                </a:rPr>
                <a:t> businesses &amp; </a:t>
              </a:r>
              <a:endParaRPr b="0" i="0" sz="1400" u="none" cap="none" strike="noStrike">
                <a:solidFill>
                  <a:srgbClr val="595959"/>
                </a:solidFill>
                <a:latin typeface="Arial"/>
                <a:ea typeface="Arial"/>
                <a:cs typeface="Arial"/>
                <a:sym typeface="Arial"/>
              </a:endParaRPr>
            </a:p>
            <a:p>
              <a:pPr indent="0" lvl="0" marL="0" marR="0" rtl="0" algn="l">
                <a:lnSpc>
                  <a:spcPct val="140000"/>
                </a:lnSpc>
                <a:spcBef>
                  <a:spcPts val="0"/>
                </a:spcBef>
                <a:spcAft>
                  <a:spcPts val="0"/>
                </a:spcAft>
                <a:buClr>
                  <a:srgbClr val="39302A"/>
                </a:buClr>
                <a:buSzPts val="1100"/>
                <a:buFont typeface="Helvetica Neue"/>
                <a:buNone/>
              </a:pPr>
              <a:r>
                <a:rPr b="0" i="0" lang="en-US" sz="1100" u="none" cap="none" strike="noStrike">
                  <a:solidFill>
                    <a:srgbClr val="595959"/>
                  </a:solidFill>
                  <a:latin typeface="Arial"/>
                  <a:ea typeface="Arial"/>
                  <a:cs typeface="Arial"/>
                  <a:sym typeface="Arial"/>
                </a:rPr>
                <a:t>200,100 pictures &amp; 11 metropolitan areas</a:t>
              </a:r>
              <a:endParaRPr b="0" i="0" sz="1800" u="none" cap="none" strike="noStrike">
                <a:solidFill>
                  <a:srgbClr val="595959"/>
                </a:solidFill>
                <a:latin typeface="Arial"/>
                <a:ea typeface="Arial"/>
                <a:cs typeface="Arial"/>
                <a:sym typeface="Arial"/>
              </a:endParaRPr>
            </a:p>
          </p:txBody>
        </p:sp>
        <p:grpSp>
          <p:nvGrpSpPr>
            <p:cNvPr id="260" name="Google Shape;260;g119cf418cc9_2_6"/>
            <p:cNvGrpSpPr/>
            <p:nvPr/>
          </p:nvGrpSpPr>
          <p:grpSpPr>
            <a:xfrm>
              <a:off x="-780861" y="102045"/>
              <a:ext cx="418379" cy="418380"/>
              <a:chOff x="-2252569" y="102046"/>
              <a:chExt cx="418378" cy="418378"/>
            </a:xfrm>
          </p:grpSpPr>
          <p:sp>
            <p:nvSpPr>
              <p:cNvPr id="261" name="Google Shape;261;g119cf418cc9_2_6"/>
              <p:cNvSpPr/>
              <p:nvPr/>
            </p:nvSpPr>
            <p:spPr>
              <a:xfrm>
                <a:off x="-2252569" y="102046"/>
                <a:ext cx="418378" cy="418378"/>
              </a:xfrm>
              <a:prstGeom prst="ellipse">
                <a:avLst/>
              </a:prstGeom>
              <a:solidFill>
                <a:srgbClr val="FFC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b="0" i="0" sz="1800" u="none" cap="none" strike="noStrike">
                  <a:solidFill>
                    <a:srgbClr val="595959"/>
                  </a:solidFill>
                  <a:latin typeface="Arial"/>
                  <a:ea typeface="Arial"/>
                  <a:cs typeface="Arial"/>
                  <a:sym typeface="Arial"/>
                </a:endParaRPr>
              </a:p>
            </p:txBody>
          </p:sp>
          <p:sp>
            <p:nvSpPr>
              <p:cNvPr id="262" name="Google Shape;262;g119cf418cc9_2_6"/>
              <p:cNvSpPr txBox="1"/>
              <p:nvPr/>
            </p:nvSpPr>
            <p:spPr>
              <a:xfrm>
                <a:off x="-2191298" y="141979"/>
                <a:ext cx="295837" cy="338512"/>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600"/>
                  <a:buFont typeface="Helvetica Neue"/>
                  <a:buNone/>
                </a:pPr>
                <a:r>
                  <a:rPr b="1" i="0" lang="en-US" sz="1600" u="none" cap="none" strike="noStrike">
                    <a:solidFill>
                      <a:srgbClr val="595959"/>
                    </a:solidFill>
                    <a:latin typeface="Arial"/>
                    <a:ea typeface="Arial"/>
                    <a:cs typeface="Arial"/>
                    <a:sym typeface="Arial"/>
                  </a:rPr>
                  <a:t>2</a:t>
                </a:r>
                <a:endParaRPr b="1" i="0" sz="1400" u="none" cap="none" strike="noStrike">
                  <a:solidFill>
                    <a:srgbClr val="595959"/>
                  </a:solidFill>
                  <a:latin typeface="Arial"/>
                  <a:ea typeface="Arial"/>
                  <a:cs typeface="Arial"/>
                  <a:sym typeface="Arial"/>
                </a:endParaRPr>
              </a:p>
            </p:txBody>
          </p:sp>
        </p:grpSp>
      </p:grpSp>
      <p:grpSp>
        <p:nvGrpSpPr>
          <p:cNvPr id="263" name="Google Shape;263;g119cf418cc9_2_6"/>
          <p:cNvGrpSpPr/>
          <p:nvPr/>
        </p:nvGrpSpPr>
        <p:grpSpPr>
          <a:xfrm>
            <a:off x="8503497" y="4461756"/>
            <a:ext cx="2458511" cy="1344044"/>
            <a:chOff x="-244206" y="1666"/>
            <a:chExt cx="2458509" cy="1344041"/>
          </a:xfrm>
        </p:grpSpPr>
        <p:sp>
          <p:nvSpPr>
            <p:cNvPr id="264" name="Google Shape;264;g119cf418cc9_2_6"/>
            <p:cNvSpPr txBox="1"/>
            <p:nvPr/>
          </p:nvSpPr>
          <p:spPr>
            <a:xfrm>
              <a:off x="-244202" y="504310"/>
              <a:ext cx="1516500" cy="3078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400"/>
                <a:buFont typeface="Helvetica Neue"/>
                <a:buNone/>
              </a:pPr>
              <a:r>
                <a:rPr b="1" lang="en-US">
                  <a:solidFill>
                    <a:srgbClr val="595959"/>
                  </a:solidFill>
                </a:rPr>
                <a:t>Data Files</a:t>
              </a:r>
              <a:endParaRPr b="1" i="0" sz="1400" u="none" cap="none" strike="noStrike">
                <a:solidFill>
                  <a:srgbClr val="595959"/>
                </a:solidFill>
                <a:latin typeface="Arial"/>
                <a:ea typeface="Arial"/>
                <a:cs typeface="Arial"/>
                <a:sym typeface="Arial"/>
              </a:endParaRPr>
            </a:p>
          </p:txBody>
        </p:sp>
        <p:sp>
          <p:nvSpPr>
            <p:cNvPr id="265" name="Google Shape;265;g119cf418cc9_2_6"/>
            <p:cNvSpPr txBox="1"/>
            <p:nvPr/>
          </p:nvSpPr>
          <p:spPr>
            <a:xfrm>
              <a:off x="-244206" y="779440"/>
              <a:ext cx="2458509" cy="566267"/>
            </a:xfrm>
            <a:prstGeom prst="rect">
              <a:avLst/>
            </a:prstGeom>
            <a:noFill/>
            <a:ln>
              <a:noFill/>
            </a:ln>
          </p:spPr>
          <p:txBody>
            <a:bodyPr anchorCtr="0" anchor="t" bIns="45700" lIns="45700" spcFirstLastPara="1" rIns="45700" wrap="square" tIns="45700">
              <a:spAutoFit/>
            </a:bodyPr>
            <a:lstStyle/>
            <a:p>
              <a:pPr indent="0" lvl="0" marL="0" marR="0" rtl="0" algn="l">
                <a:lnSpc>
                  <a:spcPct val="140000"/>
                </a:lnSpc>
                <a:spcBef>
                  <a:spcPts val="0"/>
                </a:spcBef>
                <a:spcAft>
                  <a:spcPts val="0"/>
                </a:spcAft>
                <a:buClr>
                  <a:srgbClr val="39302A"/>
                </a:buClr>
                <a:buSzPts val="1100"/>
                <a:buFont typeface="Helvetica Neue"/>
                <a:buNone/>
              </a:pPr>
              <a:r>
                <a:rPr b="0" i="0" lang="en-US" sz="1100" u="none" cap="none" strike="noStrike">
                  <a:solidFill>
                    <a:srgbClr val="595959"/>
                  </a:solidFill>
                  <a:latin typeface="Arial"/>
                  <a:ea typeface="Arial"/>
                  <a:cs typeface="Arial"/>
                  <a:sym typeface="Arial"/>
                </a:rPr>
                <a:t>Each file is composed of a single object type, one JSON-object per-line</a:t>
              </a:r>
              <a:endParaRPr b="0" i="0" sz="1400" u="none" cap="none" strike="noStrike">
                <a:solidFill>
                  <a:srgbClr val="595959"/>
                </a:solidFill>
                <a:latin typeface="Arial"/>
                <a:ea typeface="Arial"/>
                <a:cs typeface="Arial"/>
                <a:sym typeface="Arial"/>
              </a:endParaRPr>
            </a:p>
          </p:txBody>
        </p:sp>
        <p:grpSp>
          <p:nvGrpSpPr>
            <p:cNvPr id="266" name="Google Shape;266;g119cf418cc9_2_6"/>
            <p:cNvGrpSpPr/>
            <p:nvPr/>
          </p:nvGrpSpPr>
          <p:grpSpPr>
            <a:xfrm>
              <a:off x="-209190" y="1666"/>
              <a:ext cx="418379" cy="418379"/>
              <a:chOff x="-300300" y="1666"/>
              <a:chExt cx="418378" cy="418378"/>
            </a:xfrm>
          </p:grpSpPr>
          <p:sp>
            <p:nvSpPr>
              <p:cNvPr id="267" name="Google Shape;267;g119cf418cc9_2_6"/>
              <p:cNvSpPr/>
              <p:nvPr/>
            </p:nvSpPr>
            <p:spPr>
              <a:xfrm>
                <a:off x="-300300" y="1666"/>
                <a:ext cx="418378" cy="418378"/>
              </a:xfrm>
              <a:prstGeom prst="ellipse">
                <a:avLst/>
              </a:prstGeom>
              <a:solidFill>
                <a:srgbClr val="E3941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b="0" i="0" sz="1800" u="none" cap="none" strike="noStrike">
                  <a:solidFill>
                    <a:srgbClr val="595959"/>
                  </a:solidFill>
                  <a:latin typeface="Arial"/>
                  <a:ea typeface="Arial"/>
                  <a:cs typeface="Arial"/>
                  <a:sym typeface="Arial"/>
                </a:endParaRPr>
              </a:p>
            </p:txBody>
          </p:sp>
          <p:sp>
            <p:nvSpPr>
              <p:cNvPr id="268" name="Google Shape;268;g119cf418cc9_2_6"/>
              <p:cNvSpPr txBox="1"/>
              <p:nvPr/>
            </p:nvSpPr>
            <p:spPr>
              <a:xfrm>
                <a:off x="-239029" y="41599"/>
                <a:ext cx="295837" cy="338512"/>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600"/>
                  <a:buFont typeface="Helvetica Neue"/>
                  <a:buNone/>
                </a:pPr>
                <a:r>
                  <a:rPr b="1" i="0" lang="en-US" sz="1600" u="none" cap="none" strike="noStrike">
                    <a:solidFill>
                      <a:srgbClr val="595959"/>
                    </a:solidFill>
                    <a:latin typeface="Arial"/>
                    <a:ea typeface="Arial"/>
                    <a:cs typeface="Arial"/>
                    <a:sym typeface="Arial"/>
                  </a:rPr>
                  <a:t>3</a:t>
                </a:r>
                <a:endParaRPr b="1" i="0" sz="1400" u="none" cap="none" strike="noStrike">
                  <a:solidFill>
                    <a:srgbClr val="595959"/>
                  </a:solidFill>
                  <a:latin typeface="Arial"/>
                  <a:ea typeface="Arial"/>
                  <a:cs typeface="Arial"/>
                  <a:sym typeface="Arial"/>
                </a:endParaRPr>
              </a:p>
            </p:txBody>
          </p:sp>
        </p:grpSp>
      </p:grpSp>
      <p:sp>
        <p:nvSpPr>
          <p:cNvPr id="269" name="Google Shape;269;g119cf418cc9_2_6"/>
          <p:cNvSpPr txBox="1"/>
          <p:nvPr/>
        </p:nvSpPr>
        <p:spPr>
          <a:xfrm>
            <a:off x="874350" y="1470757"/>
            <a:ext cx="10443300" cy="533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1400"/>
              <a:buFont typeface="Trebuchet MS"/>
              <a:buNone/>
            </a:pPr>
            <a:r>
              <a:rPr b="0" i="0" lang="en-US" sz="1400" u="none" cap="none" strike="noStrike">
                <a:solidFill>
                  <a:srgbClr val="595959"/>
                </a:solidFill>
                <a:latin typeface="Arial"/>
                <a:ea typeface="Arial"/>
                <a:cs typeface="Arial"/>
                <a:sym typeface="Arial"/>
              </a:rPr>
              <a:t>The dataset is a subset of Yelp's businesses and reviews data containing information about businesses across 11 metropolitan areas in the USA and Canada. It’s available as JSON files, for use in personal, educational, and academic purposes.</a:t>
            </a:r>
            <a:endParaRPr b="0" i="0" sz="1400" u="none" cap="none" strike="noStrike">
              <a:solidFill>
                <a:srgbClr val="595959"/>
              </a:solidFill>
              <a:latin typeface="Arial"/>
              <a:ea typeface="Arial"/>
              <a:cs typeface="Arial"/>
              <a:sym typeface="Arial"/>
            </a:endParaRPr>
          </a:p>
        </p:txBody>
      </p:sp>
      <p:pic>
        <p:nvPicPr>
          <p:cNvPr descr="How to Download Kaggle Datasets on Ubuntu | endtoend.ai" id="270" name="Google Shape;270;g119cf418cc9_2_6"/>
          <p:cNvPicPr preferRelativeResize="0"/>
          <p:nvPr/>
        </p:nvPicPr>
        <p:blipFill rotWithShape="1">
          <a:blip r:embed="rId3">
            <a:alphaModFix/>
          </a:blip>
          <a:srcRect b="0" l="0" r="0" t="0"/>
          <a:stretch/>
        </p:blipFill>
        <p:spPr>
          <a:xfrm>
            <a:off x="115115" y="2710607"/>
            <a:ext cx="1666821" cy="1109194"/>
          </a:xfrm>
          <a:prstGeom prst="rect">
            <a:avLst/>
          </a:prstGeom>
          <a:noFill/>
          <a:ln>
            <a:noFill/>
          </a:ln>
        </p:spPr>
      </p:pic>
      <p:sp>
        <p:nvSpPr>
          <p:cNvPr id="271" name="Google Shape;271;g119cf418cc9_2_6"/>
          <p:cNvSpPr txBox="1"/>
          <p:nvPr/>
        </p:nvSpPr>
        <p:spPr>
          <a:xfrm>
            <a:off x="7500749" y="6396320"/>
            <a:ext cx="4494900" cy="471924"/>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Arial"/>
                <a:ea typeface="Arial"/>
                <a:cs typeface="Arial"/>
                <a:sym typeface="Arial"/>
              </a:rPr>
              <a:t>Data Source Link: https://www.kaggle.com/yelp-dataset/yelp-dataset</a:t>
            </a:r>
            <a:endParaRPr b="0" i="0" sz="1400" u="none" cap="none" strike="noStrike">
              <a:solidFill>
                <a:srgbClr val="000000"/>
              </a:solidFill>
              <a:latin typeface="Arial"/>
              <a:ea typeface="Arial"/>
              <a:cs typeface="Arial"/>
              <a:sym typeface="Arial"/>
            </a:endParaRPr>
          </a:p>
        </p:txBody>
      </p:sp>
      <p:grpSp>
        <p:nvGrpSpPr>
          <p:cNvPr id="272" name="Google Shape;272;g119cf418cc9_2_6"/>
          <p:cNvGrpSpPr/>
          <p:nvPr/>
        </p:nvGrpSpPr>
        <p:grpSpPr>
          <a:xfrm>
            <a:off x="3835128" y="1916229"/>
            <a:ext cx="4521744" cy="4519822"/>
            <a:chOff x="0" y="-1"/>
            <a:chExt cx="4521742" cy="4519821"/>
          </a:xfrm>
        </p:grpSpPr>
        <p:sp>
          <p:nvSpPr>
            <p:cNvPr id="273" name="Google Shape;273;g119cf418cc9_2_6"/>
            <p:cNvSpPr/>
            <p:nvPr/>
          </p:nvSpPr>
          <p:spPr>
            <a:xfrm>
              <a:off x="0" y="1538620"/>
              <a:ext cx="2257029" cy="2708435"/>
            </a:xfrm>
            <a:custGeom>
              <a:rect b="b" l="l" r="r" t="t"/>
              <a:pathLst>
                <a:path extrusionOk="0" h="21600" w="21600">
                  <a:moveTo>
                    <a:pt x="10800" y="5736"/>
                  </a:moveTo>
                  <a:cubicBezTo>
                    <a:pt x="10800" y="5736"/>
                    <a:pt x="10800" y="5772"/>
                    <a:pt x="10800" y="5808"/>
                  </a:cubicBezTo>
                  <a:cubicBezTo>
                    <a:pt x="10800" y="6208"/>
                    <a:pt x="10844" y="6607"/>
                    <a:pt x="10887" y="6970"/>
                  </a:cubicBezTo>
                  <a:cubicBezTo>
                    <a:pt x="11192" y="8967"/>
                    <a:pt x="12237" y="10709"/>
                    <a:pt x="13979" y="12161"/>
                  </a:cubicBezTo>
                  <a:cubicBezTo>
                    <a:pt x="15460" y="13396"/>
                    <a:pt x="17115" y="14194"/>
                    <a:pt x="19031" y="14557"/>
                  </a:cubicBezTo>
                  <a:cubicBezTo>
                    <a:pt x="19858" y="14739"/>
                    <a:pt x="20685" y="14811"/>
                    <a:pt x="21600" y="14811"/>
                  </a:cubicBezTo>
                  <a:cubicBezTo>
                    <a:pt x="21600" y="21600"/>
                    <a:pt x="21600" y="21600"/>
                    <a:pt x="21600" y="21600"/>
                  </a:cubicBezTo>
                  <a:cubicBezTo>
                    <a:pt x="20642" y="21600"/>
                    <a:pt x="19684" y="21564"/>
                    <a:pt x="18726" y="21455"/>
                  </a:cubicBezTo>
                  <a:cubicBezTo>
                    <a:pt x="14719" y="20983"/>
                    <a:pt x="11235" y="19494"/>
                    <a:pt x="8231" y="16990"/>
                  </a:cubicBezTo>
                  <a:cubicBezTo>
                    <a:pt x="4877" y="14158"/>
                    <a:pt x="3005" y="10854"/>
                    <a:pt x="2700" y="6970"/>
                  </a:cubicBezTo>
                  <a:cubicBezTo>
                    <a:pt x="2656" y="6607"/>
                    <a:pt x="2656" y="6208"/>
                    <a:pt x="2656" y="5808"/>
                  </a:cubicBezTo>
                  <a:cubicBezTo>
                    <a:pt x="2656" y="5772"/>
                    <a:pt x="2656" y="5736"/>
                    <a:pt x="2656" y="5736"/>
                  </a:cubicBezTo>
                  <a:cubicBezTo>
                    <a:pt x="0" y="5736"/>
                    <a:pt x="0" y="5736"/>
                    <a:pt x="0" y="5736"/>
                  </a:cubicBezTo>
                  <a:cubicBezTo>
                    <a:pt x="6837" y="0"/>
                    <a:pt x="6837" y="0"/>
                    <a:pt x="6837" y="0"/>
                  </a:cubicBezTo>
                  <a:cubicBezTo>
                    <a:pt x="13631" y="5736"/>
                    <a:pt x="13631" y="5736"/>
                    <a:pt x="13631" y="5736"/>
                  </a:cubicBezTo>
                  <a:lnTo>
                    <a:pt x="10800" y="5736"/>
                  </a:lnTo>
                  <a:close/>
                </a:path>
              </a:pathLst>
            </a:custGeom>
            <a:solidFill>
              <a:srgbClr val="EC701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274" name="Google Shape;274;g119cf418cc9_2_6"/>
            <p:cNvSpPr/>
            <p:nvPr/>
          </p:nvSpPr>
          <p:spPr>
            <a:xfrm>
              <a:off x="1529016" y="2257027"/>
              <a:ext cx="2716118" cy="2262793"/>
            </a:xfrm>
            <a:custGeom>
              <a:rect b="b" l="l" r="r" t="t"/>
              <a:pathLst>
                <a:path extrusionOk="0" h="21600" w="21600">
                  <a:moveTo>
                    <a:pt x="14581" y="2651"/>
                  </a:moveTo>
                  <a:cubicBezTo>
                    <a:pt x="14762" y="1825"/>
                    <a:pt x="14834" y="956"/>
                    <a:pt x="14834" y="87"/>
                  </a:cubicBezTo>
                  <a:cubicBezTo>
                    <a:pt x="14834" y="43"/>
                    <a:pt x="14834" y="0"/>
                    <a:pt x="14834" y="0"/>
                  </a:cubicBezTo>
                  <a:cubicBezTo>
                    <a:pt x="21600" y="0"/>
                    <a:pt x="21600" y="0"/>
                    <a:pt x="21600" y="0"/>
                  </a:cubicBezTo>
                  <a:cubicBezTo>
                    <a:pt x="21600" y="0"/>
                    <a:pt x="21600" y="43"/>
                    <a:pt x="21600" y="87"/>
                  </a:cubicBezTo>
                  <a:cubicBezTo>
                    <a:pt x="21600" y="1043"/>
                    <a:pt x="21528" y="1999"/>
                    <a:pt x="21419" y="2955"/>
                  </a:cubicBezTo>
                  <a:cubicBezTo>
                    <a:pt x="20949" y="6954"/>
                    <a:pt x="19465" y="10474"/>
                    <a:pt x="16969" y="13473"/>
                  </a:cubicBezTo>
                  <a:cubicBezTo>
                    <a:pt x="13893" y="17167"/>
                    <a:pt x="10167" y="18992"/>
                    <a:pt x="5825" y="18992"/>
                  </a:cubicBezTo>
                  <a:cubicBezTo>
                    <a:pt x="5825" y="18992"/>
                    <a:pt x="5789" y="18992"/>
                    <a:pt x="5789" y="18992"/>
                  </a:cubicBezTo>
                  <a:cubicBezTo>
                    <a:pt x="5789" y="21600"/>
                    <a:pt x="5789" y="21600"/>
                    <a:pt x="5789" y="21600"/>
                  </a:cubicBezTo>
                  <a:cubicBezTo>
                    <a:pt x="0" y="14820"/>
                    <a:pt x="0" y="14820"/>
                    <a:pt x="0" y="14820"/>
                  </a:cubicBezTo>
                  <a:cubicBezTo>
                    <a:pt x="5789" y="8040"/>
                    <a:pt x="5789" y="8040"/>
                    <a:pt x="5789" y="8040"/>
                  </a:cubicBezTo>
                  <a:cubicBezTo>
                    <a:pt x="5789" y="10865"/>
                    <a:pt x="5789" y="10865"/>
                    <a:pt x="5789" y="10865"/>
                  </a:cubicBezTo>
                  <a:cubicBezTo>
                    <a:pt x="5789" y="10865"/>
                    <a:pt x="5825" y="10865"/>
                    <a:pt x="5825" y="10865"/>
                  </a:cubicBezTo>
                  <a:cubicBezTo>
                    <a:pt x="8322" y="10865"/>
                    <a:pt x="10420" y="9822"/>
                    <a:pt x="12193" y="7693"/>
                  </a:cubicBezTo>
                  <a:cubicBezTo>
                    <a:pt x="13423" y="6215"/>
                    <a:pt x="14219" y="4520"/>
                    <a:pt x="14581" y="2651"/>
                  </a:cubicBezTo>
                  <a:close/>
                </a:path>
              </a:pathLst>
            </a:custGeom>
            <a:solidFill>
              <a:srgbClr val="E3941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275" name="Google Shape;275;g119cf418cc9_2_6"/>
            <p:cNvSpPr/>
            <p:nvPr/>
          </p:nvSpPr>
          <p:spPr>
            <a:xfrm>
              <a:off x="2257028" y="276606"/>
              <a:ext cx="2264714" cy="2718039"/>
            </a:xfrm>
            <a:custGeom>
              <a:rect b="b" l="l" r="r" t="t"/>
              <a:pathLst>
                <a:path extrusionOk="0" h="21600" w="21600">
                  <a:moveTo>
                    <a:pt x="2906" y="181"/>
                  </a:moveTo>
                  <a:cubicBezTo>
                    <a:pt x="6896" y="651"/>
                    <a:pt x="10410" y="2135"/>
                    <a:pt x="13402" y="4667"/>
                  </a:cubicBezTo>
                  <a:cubicBezTo>
                    <a:pt x="17089" y="7707"/>
                    <a:pt x="18911" y="11397"/>
                    <a:pt x="18954" y="15739"/>
                  </a:cubicBezTo>
                  <a:cubicBezTo>
                    <a:pt x="21600" y="15739"/>
                    <a:pt x="21600" y="15739"/>
                    <a:pt x="21600" y="15739"/>
                  </a:cubicBezTo>
                  <a:cubicBezTo>
                    <a:pt x="14790" y="21600"/>
                    <a:pt x="14790" y="21600"/>
                    <a:pt x="14790" y="21600"/>
                  </a:cubicBezTo>
                  <a:cubicBezTo>
                    <a:pt x="7981" y="15739"/>
                    <a:pt x="7981" y="15739"/>
                    <a:pt x="7981" y="15739"/>
                  </a:cubicBezTo>
                  <a:cubicBezTo>
                    <a:pt x="10843" y="15739"/>
                    <a:pt x="10843" y="15739"/>
                    <a:pt x="10843" y="15739"/>
                  </a:cubicBezTo>
                  <a:cubicBezTo>
                    <a:pt x="10800" y="13278"/>
                    <a:pt x="9759" y="11180"/>
                    <a:pt x="7677" y="9443"/>
                  </a:cubicBezTo>
                  <a:cubicBezTo>
                    <a:pt x="6202" y="8213"/>
                    <a:pt x="4511" y="7417"/>
                    <a:pt x="2602" y="7019"/>
                  </a:cubicBezTo>
                  <a:cubicBezTo>
                    <a:pt x="1778" y="6874"/>
                    <a:pt x="911" y="6802"/>
                    <a:pt x="43" y="6802"/>
                  </a:cubicBezTo>
                  <a:cubicBezTo>
                    <a:pt x="43" y="6802"/>
                    <a:pt x="0" y="6802"/>
                    <a:pt x="0" y="6802"/>
                  </a:cubicBezTo>
                  <a:cubicBezTo>
                    <a:pt x="0" y="0"/>
                    <a:pt x="0" y="0"/>
                    <a:pt x="0" y="0"/>
                  </a:cubicBezTo>
                  <a:cubicBezTo>
                    <a:pt x="0" y="0"/>
                    <a:pt x="43" y="0"/>
                    <a:pt x="43" y="0"/>
                  </a:cubicBezTo>
                  <a:cubicBezTo>
                    <a:pt x="1041" y="0"/>
                    <a:pt x="1995" y="72"/>
                    <a:pt x="2906" y="181"/>
                  </a:cubicBezTo>
                  <a:close/>
                </a:path>
              </a:pathLst>
            </a:custGeom>
            <a:solidFill>
              <a:srgbClr val="FFC0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276" name="Google Shape;276;g119cf418cc9_2_6"/>
            <p:cNvSpPr/>
            <p:nvPr/>
          </p:nvSpPr>
          <p:spPr>
            <a:xfrm>
              <a:off x="276606" y="-1"/>
              <a:ext cx="2708434" cy="2257029"/>
            </a:xfrm>
            <a:custGeom>
              <a:rect b="b" l="l" r="r" t="t"/>
              <a:pathLst>
                <a:path extrusionOk="0" h="21600" w="21600">
                  <a:moveTo>
                    <a:pt x="3485" y="14719"/>
                  </a:moveTo>
                  <a:cubicBezTo>
                    <a:pt x="3485" y="14719"/>
                    <a:pt x="3449" y="14719"/>
                    <a:pt x="3449" y="14719"/>
                  </a:cubicBezTo>
                  <a:cubicBezTo>
                    <a:pt x="3485" y="14719"/>
                    <a:pt x="3485" y="14719"/>
                    <a:pt x="3485" y="14719"/>
                  </a:cubicBezTo>
                  <a:close/>
                  <a:moveTo>
                    <a:pt x="15792" y="0"/>
                  </a:moveTo>
                  <a:cubicBezTo>
                    <a:pt x="21600" y="6837"/>
                    <a:pt x="21600" y="6837"/>
                    <a:pt x="21600" y="6837"/>
                  </a:cubicBezTo>
                  <a:cubicBezTo>
                    <a:pt x="15792" y="13674"/>
                    <a:pt x="15792" y="13674"/>
                    <a:pt x="15792" y="13674"/>
                  </a:cubicBezTo>
                  <a:cubicBezTo>
                    <a:pt x="15792" y="10844"/>
                    <a:pt x="15792" y="10844"/>
                    <a:pt x="15792" y="10844"/>
                  </a:cubicBezTo>
                  <a:cubicBezTo>
                    <a:pt x="13323" y="10844"/>
                    <a:pt x="11217" y="11889"/>
                    <a:pt x="9439" y="14023"/>
                  </a:cubicBezTo>
                  <a:cubicBezTo>
                    <a:pt x="8241" y="15503"/>
                    <a:pt x="7406" y="17158"/>
                    <a:pt x="7043" y="19031"/>
                  </a:cubicBezTo>
                  <a:cubicBezTo>
                    <a:pt x="6897" y="19858"/>
                    <a:pt x="6789" y="20685"/>
                    <a:pt x="6789" y="21600"/>
                  </a:cubicBezTo>
                  <a:cubicBezTo>
                    <a:pt x="0" y="21600"/>
                    <a:pt x="0" y="21600"/>
                    <a:pt x="0" y="21600"/>
                  </a:cubicBezTo>
                  <a:cubicBezTo>
                    <a:pt x="0" y="20598"/>
                    <a:pt x="73" y="19640"/>
                    <a:pt x="182" y="18682"/>
                  </a:cubicBezTo>
                  <a:cubicBezTo>
                    <a:pt x="653" y="14719"/>
                    <a:pt x="2142" y="11235"/>
                    <a:pt x="4647" y="8274"/>
                  </a:cubicBezTo>
                  <a:cubicBezTo>
                    <a:pt x="7732" y="4529"/>
                    <a:pt x="11435" y="2700"/>
                    <a:pt x="15792" y="2656"/>
                  </a:cubicBezTo>
                  <a:lnTo>
                    <a:pt x="15792" y="0"/>
                  </a:lnTo>
                  <a:close/>
                </a:path>
              </a:pathLst>
            </a:custGeom>
            <a:solidFill>
              <a:srgbClr val="DEDE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Arial"/>
                <a:ea typeface="Arial"/>
                <a:cs typeface="Arial"/>
                <a:sym typeface="Arial"/>
              </a:endParaRPr>
            </a:p>
          </p:txBody>
        </p:sp>
        <p:sp>
          <p:nvSpPr>
            <p:cNvPr id="277" name="Google Shape;277;g119cf418cc9_2_6"/>
            <p:cNvSpPr/>
            <p:nvPr/>
          </p:nvSpPr>
          <p:spPr>
            <a:xfrm>
              <a:off x="1111" y="1550196"/>
              <a:ext cx="1423370" cy="872079"/>
            </a:xfrm>
            <a:custGeom>
              <a:rect b="b" l="l" r="r" t="t"/>
              <a:pathLst>
                <a:path extrusionOk="0" h="21600" w="21600">
                  <a:moveTo>
                    <a:pt x="17252" y="21600"/>
                  </a:moveTo>
                  <a:cubicBezTo>
                    <a:pt x="4279" y="21600"/>
                    <a:pt x="4279" y="21600"/>
                    <a:pt x="4279" y="21600"/>
                  </a:cubicBezTo>
                  <a:cubicBezTo>
                    <a:pt x="4210" y="20475"/>
                    <a:pt x="4210" y="19238"/>
                    <a:pt x="4210" y="18000"/>
                  </a:cubicBezTo>
                  <a:cubicBezTo>
                    <a:pt x="4210" y="17888"/>
                    <a:pt x="4210" y="17775"/>
                    <a:pt x="4210" y="17775"/>
                  </a:cubicBezTo>
                  <a:cubicBezTo>
                    <a:pt x="0" y="17775"/>
                    <a:pt x="0" y="17775"/>
                    <a:pt x="0" y="17775"/>
                  </a:cubicBezTo>
                  <a:cubicBezTo>
                    <a:pt x="10835" y="0"/>
                    <a:pt x="10835" y="0"/>
                    <a:pt x="10835" y="0"/>
                  </a:cubicBezTo>
                  <a:cubicBezTo>
                    <a:pt x="21600" y="17775"/>
                    <a:pt x="21600" y="17775"/>
                    <a:pt x="21600" y="17775"/>
                  </a:cubicBezTo>
                  <a:cubicBezTo>
                    <a:pt x="17114" y="17775"/>
                    <a:pt x="17114" y="17775"/>
                    <a:pt x="17114" y="17775"/>
                  </a:cubicBezTo>
                  <a:cubicBezTo>
                    <a:pt x="17114" y="17775"/>
                    <a:pt x="17114" y="17888"/>
                    <a:pt x="17114" y="18000"/>
                  </a:cubicBezTo>
                  <a:cubicBezTo>
                    <a:pt x="17114" y="19238"/>
                    <a:pt x="17183" y="20475"/>
                    <a:pt x="17252" y="21600"/>
                  </a:cubicBezTo>
                  <a:close/>
                </a:path>
              </a:pathLst>
            </a:custGeom>
            <a:solidFill>
              <a:srgbClr val="EC701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Arial"/>
                <a:ea typeface="Arial"/>
                <a:cs typeface="Arial"/>
                <a:sym typeface="Arial"/>
              </a:endParaRPr>
            </a:p>
          </p:txBody>
        </p:sp>
      </p:grpSp>
      <p:grpSp>
        <p:nvGrpSpPr>
          <p:cNvPr id="278" name="Google Shape;278;g119cf418cc9_2_6"/>
          <p:cNvGrpSpPr/>
          <p:nvPr/>
        </p:nvGrpSpPr>
        <p:grpSpPr>
          <a:xfrm>
            <a:off x="1743424" y="4454445"/>
            <a:ext cx="1829309" cy="1384007"/>
            <a:chOff x="659424" y="-5645"/>
            <a:chExt cx="1829307" cy="1384005"/>
          </a:xfrm>
        </p:grpSpPr>
        <p:sp>
          <p:nvSpPr>
            <p:cNvPr id="279" name="Google Shape;279;g119cf418cc9_2_6"/>
            <p:cNvSpPr txBox="1"/>
            <p:nvPr/>
          </p:nvSpPr>
          <p:spPr>
            <a:xfrm>
              <a:off x="1551618" y="431512"/>
              <a:ext cx="937113" cy="307775"/>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000000"/>
                </a:buClr>
                <a:buSzPts val="1400"/>
                <a:buFont typeface="Helvetica Neue"/>
                <a:buNone/>
              </a:pPr>
              <a:r>
                <a:rPr b="1" i="0" lang="en-US" sz="1400" u="none" cap="none" strike="noStrike">
                  <a:solidFill>
                    <a:srgbClr val="595959"/>
                  </a:solidFill>
                  <a:latin typeface="Arial"/>
                  <a:ea typeface="Arial"/>
                  <a:cs typeface="Arial"/>
                  <a:sym typeface="Arial"/>
                </a:rPr>
                <a:t>Data Files</a:t>
              </a:r>
              <a:endParaRPr b="1" i="0" sz="1400" u="none" cap="none" strike="noStrike">
                <a:solidFill>
                  <a:srgbClr val="595959"/>
                </a:solidFill>
                <a:latin typeface="Arial"/>
                <a:ea typeface="Arial"/>
                <a:cs typeface="Arial"/>
                <a:sym typeface="Arial"/>
              </a:endParaRPr>
            </a:p>
          </p:txBody>
        </p:sp>
        <p:sp>
          <p:nvSpPr>
            <p:cNvPr id="280" name="Google Shape;280;g119cf418cc9_2_6"/>
            <p:cNvSpPr txBox="1"/>
            <p:nvPr/>
          </p:nvSpPr>
          <p:spPr>
            <a:xfrm>
              <a:off x="659424" y="812093"/>
              <a:ext cx="1828888" cy="566267"/>
            </a:xfrm>
            <a:prstGeom prst="rect">
              <a:avLst/>
            </a:prstGeom>
            <a:noFill/>
            <a:ln>
              <a:noFill/>
            </a:ln>
          </p:spPr>
          <p:txBody>
            <a:bodyPr anchorCtr="0" anchor="t" bIns="45700" lIns="45700" spcFirstLastPara="1" rIns="45700" wrap="square" tIns="45700">
              <a:spAutoFit/>
            </a:bodyPr>
            <a:lstStyle/>
            <a:p>
              <a:pPr indent="0" lvl="0" marL="0" marR="0" rtl="0" algn="r">
                <a:lnSpc>
                  <a:spcPct val="140000"/>
                </a:lnSpc>
                <a:spcBef>
                  <a:spcPts val="0"/>
                </a:spcBef>
                <a:spcAft>
                  <a:spcPts val="0"/>
                </a:spcAft>
                <a:buClr>
                  <a:srgbClr val="39302A"/>
                </a:buClr>
                <a:buSzPts val="1100"/>
                <a:buFont typeface="Helvetica Neue"/>
                <a:buNone/>
              </a:pPr>
              <a:r>
                <a:rPr b="0" i="0" lang="en-US" sz="1100" u="none" cap="none" strike="noStrike">
                  <a:solidFill>
                    <a:srgbClr val="595959"/>
                  </a:solidFill>
                  <a:latin typeface="Arial"/>
                  <a:ea typeface="Arial"/>
                  <a:cs typeface="Arial"/>
                  <a:sym typeface="Arial"/>
                </a:rPr>
                <a:t>Business / Review</a:t>
              </a:r>
              <a:endParaRPr b="0" i="0" sz="1400" u="none" cap="none" strike="noStrike">
                <a:solidFill>
                  <a:srgbClr val="595959"/>
                </a:solidFill>
                <a:latin typeface="Arial"/>
                <a:ea typeface="Arial"/>
                <a:cs typeface="Arial"/>
                <a:sym typeface="Arial"/>
              </a:endParaRPr>
            </a:p>
            <a:p>
              <a:pPr indent="0" lvl="0" marL="0" marR="0" rtl="0" algn="r">
                <a:lnSpc>
                  <a:spcPct val="140000"/>
                </a:lnSpc>
                <a:spcBef>
                  <a:spcPts val="0"/>
                </a:spcBef>
                <a:spcAft>
                  <a:spcPts val="0"/>
                </a:spcAft>
                <a:buClr>
                  <a:srgbClr val="39302A"/>
                </a:buClr>
                <a:buSzPts val="1100"/>
                <a:buFont typeface="Helvetica Neue"/>
                <a:buNone/>
              </a:pPr>
              <a:r>
                <a:rPr b="0" i="0" lang="en-US" sz="1100" u="none" cap="none" strike="noStrike">
                  <a:solidFill>
                    <a:srgbClr val="595959"/>
                  </a:solidFill>
                  <a:latin typeface="Arial"/>
                  <a:ea typeface="Arial"/>
                  <a:cs typeface="Arial"/>
                  <a:sym typeface="Arial"/>
                </a:rPr>
                <a:t>User / Checkin / Tip / Photo</a:t>
              </a:r>
              <a:endParaRPr b="0" i="0" sz="1800" u="none" cap="none" strike="noStrike">
                <a:solidFill>
                  <a:srgbClr val="595959"/>
                </a:solidFill>
                <a:latin typeface="Arial"/>
                <a:ea typeface="Arial"/>
                <a:cs typeface="Arial"/>
                <a:sym typeface="Arial"/>
              </a:endParaRPr>
            </a:p>
          </p:txBody>
        </p:sp>
        <p:grpSp>
          <p:nvGrpSpPr>
            <p:cNvPr id="281" name="Google Shape;281;g119cf418cc9_2_6"/>
            <p:cNvGrpSpPr/>
            <p:nvPr/>
          </p:nvGrpSpPr>
          <p:grpSpPr>
            <a:xfrm>
              <a:off x="2069937" y="-5645"/>
              <a:ext cx="418379" cy="418379"/>
              <a:chOff x="1978821" y="-5645"/>
              <a:chExt cx="418378" cy="418378"/>
            </a:xfrm>
          </p:grpSpPr>
          <p:sp>
            <p:nvSpPr>
              <p:cNvPr id="282" name="Google Shape;282;g119cf418cc9_2_6"/>
              <p:cNvSpPr/>
              <p:nvPr/>
            </p:nvSpPr>
            <p:spPr>
              <a:xfrm>
                <a:off x="1978821" y="-5645"/>
                <a:ext cx="418378" cy="418378"/>
              </a:xfrm>
              <a:prstGeom prst="ellipse">
                <a:avLst/>
              </a:prstGeom>
              <a:solidFill>
                <a:srgbClr val="EC701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b="0" i="0" sz="1800" u="none" cap="none" strike="noStrike">
                  <a:solidFill>
                    <a:srgbClr val="595959"/>
                  </a:solidFill>
                  <a:latin typeface="Arial"/>
                  <a:ea typeface="Arial"/>
                  <a:cs typeface="Arial"/>
                  <a:sym typeface="Arial"/>
                </a:endParaRPr>
              </a:p>
            </p:txBody>
          </p:sp>
          <p:sp>
            <p:nvSpPr>
              <p:cNvPr id="283" name="Google Shape;283;g119cf418cc9_2_6"/>
              <p:cNvSpPr txBox="1"/>
              <p:nvPr/>
            </p:nvSpPr>
            <p:spPr>
              <a:xfrm>
                <a:off x="2040089" y="34288"/>
                <a:ext cx="295837" cy="338512"/>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600"/>
                  <a:buFont typeface="Helvetica Neue"/>
                  <a:buNone/>
                </a:pPr>
                <a:r>
                  <a:rPr b="1" i="0" lang="en-US" sz="1600" u="none" cap="none" strike="noStrike">
                    <a:solidFill>
                      <a:srgbClr val="595959"/>
                    </a:solidFill>
                    <a:latin typeface="Arial"/>
                    <a:ea typeface="Arial"/>
                    <a:cs typeface="Arial"/>
                    <a:sym typeface="Arial"/>
                  </a:rPr>
                  <a:t>4</a:t>
                </a:r>
                <a:endParaRPr b="1" i="0" sz="1400" u="none" cap="none" strike="noStrike">
                  <a:solidFill>
                    <a:srgbClr val="595959"/>
                  </a:solidFill>
                  <a:latin typeface="Arial"/>
                  <a:ea typeface="Arial"/>
                  <a:cs typeface="Arial"/>
                  <a:sym typeface="Arial"/>
                </a:endParaRPr>
              </a:p>
            </p:txBody>
          </p:sp>
        </p:grpSp>
      </p:grpSp>
      <p:sp>
        <p:nvSpPr>
          <p:cNvPr id="284" name="Google Shape;284;g119cf418cc9_2_6"/>
          <p:cNvSpPr/>
          <p:nvPr/>
        </p:nvSpPr>
        <p:spPr>
          <a:xfrm>
            <a:off x="2242319" y="5199378"/>
            <a:ext cx="1395755" cy="433798"/>
          </a:xfrm>
          <a:prstGeom prst="ellipse">
            <a:avLst/>
          </a:prstGeom>
          <a:noFill/>
          <a:ln cap="flat" cmpd="sng" w="12700">
            <a:solidFill>
              <a:srgbClr val="FFCA08"/>
            </a:solidFill>
            <a:prstDash val="solid"/>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t/>
            </a:r>
            <a:endParaRPr b="0" i="0" sz="1800" u="none" cap="none" strike="noStrike">
              <a:solidFill>
                <a:srgbClr val="000000"/>
              </a:solidFill>
              <a:latin typeface="Arial"/>
              <a:ea typeface="Arial"/>
              <a:cs typeface="Arial"/>
              <a:sym typeface="Arial"/>
            </a:endParaRPr>
          </a:p>
        </p:txBody>
      </p:sp>
      <p:cxnSp>
        <p:nvCxnSpPr>
          <p:cNvPr id="285" name="Google Shape;285;g119cf418cc9_2_6"/>
          <p:cNvCxnSpPr>
            <a:stCxn id="284" idx="1"/>
          </p:cNvCxnSpPr>
          <p:nvPr/>
        </p:nvCxnSpPr>
        <p:spPr>
          <a:xfrm rot="10800000">
            <a:off x="1761523" y="4944906"/>
            <a:ext cx="685200" cy="318000"/>
          </a:xfrm>
          <a:prstGeom prst="straightConnector1">
            <a:avLst/>
          </a:prstGeom>
          <a:noFill/>
          <a:ln cap="flat" cmpd="sng" w="12700">
            <a:solidFill>
              <a:srgbClr val="FFCA08"/>
            </a:solidFill>
            <a:prstDash val="solid"/>
            <a:miter lim="400000"/>
            <a:headEnd len="sm" w="sm" type="none"/>
            <a:tailEnd len="med" w="med" type="triangle"/>
          </a:ln>
        </p:spPr>
      </p:cxnSp>
      <p:sp>
        <p:nvSpPr>
          <p:cNvPr id="286" name="Google Shape;286;g119cf418cc9_2_6"/>
          <p:cNvSpPr txBox="1"/>
          <p:nvPr/>
        </p:nvSpPr>
        <p:spPr>
          <a:xfrm>
            <a:off x="475261" y="4606450"/>
            <a:ext cx="1828890" cy="329281"/>
          </a:xfrm>
          <a:prstGeom prst="rect">
            <a:avLst/>
          </a:prstGeom>
          <a:noFill/>
          <a:ln>
            <a:noFill/>
          </a:ln>
        </p:spPr>
        <p:txBody>
          <a:bodyPr anchorCtr="0" anchor="t" bIns="45700" lIns="45700" spcFirstLastPara="1" rIns="45700" wrap="square" tIns="45700">
            <a:spAutoFit/>
          </a:bodyPr>
          <a:lstStyle/>
          <a:p>
            <a:pPr indent="0" lvl="0" marL="0" marR="0" rtl="0" algn="ctr">
              <a:lnSpc>
                <a:spcPct val="140000"/>
              </a:lnSpc>
              <a:spcBef>
                <a:spcPts val="0"/>
              </a:spcBef>
              <a:spcAft>
                <a:spcPts val="0"/>
              </a:spcAft>
              <a:buNone/>
            </a:pPr>
            <a:r>
              <a:rPr b="0" i="0" lang="en-US" sz="1100" u="none" cap="none" strike="noStrike">
                <a:solidFill>
                  <a:srgbClr val="595959"/>
                </a:solidFill>
                <a:latin typeface="Arial"/>
                <a:ea typeface="Arial"/>
                <a:cs typeface="Arial"/>
                <a:sym typeface="Arial"/>
              </a:rPr>
              <a:t>Connected by Business ID</a:t>
            </a:r>
            <a:endParaRPr b="0" i="0" sz="1800" u="none" cap="none" strike="noStrike">
              <a:solidFill>
                <a:srgbClr val="595959"/>
              </a:solidFill>
              <a:latin typeface="Arial"/>
              <a:ea typeface="Arial"/>
              <a:cs typeface="Arial"/>
              <a:sym typeface="Arial"/>
            </a:endParaRPr>
          </a:p>
        </p:txBody>
      </p:sp>
      <p:sp>
        <p:nvSpPr>
          <p:cNvPr id="287" name="Google Shape;287;g119cf418cc9_2_6"/>
          <p:cNvSpPr txBox="1"/>
          <p:nvPr/>
        </p:nvSpPr>
        <p:spPr>
          <a:xfrm>
            <a:off x="4464755" y="580302"/>
            <a:ext cx="3301597"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Data Source</a:t>
            </a:r>
            <a:endParaRPr b="0" i="0" sz="1800" u="none" cap="none" strike="noStrike">
              <a:solidFill>
                <a:srgbClr val="595959"/>
              </a:solidFill>
              <a:latin typeface="Arial"/>
              <a:ea typeface="Arial"/>
              <a:cs typeface="Arial"/>
              <a:sym typeface="Arial"/>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119cf418cc9_9_0"/>
          <p:cNvPicPr preferRelativeResize="0"/>
          <p:nvPr/>
        </p:nvPicPr>
        <p:blipFill rotWithShape="1">
          <a:blip r:embed="rId3">
            <a:alphaModFix/>
          </a:blip>
          <a:srcRect b="0" l="0" r="0" t="0"/>
          <a:stretch/>
        </p:blipFill>
        <p:spPr>
          <a:xfrm>
            <a:off x="6008192" y="1505050"/>
            <a:ext cx="5924729" cy="4411117"/>
          </a:xfrm>
          <a:prstGeom prst="rect">
            <a:avLst/>
          </a:prstGeom>
          <a:noFill/>
          <a:ln>
            <a:noFill/>
          </a:ln>
        </p:spPr>
      </p:pic>
      <p:sp>
        <p:nvSpPr>
          <p:cNvPr id="293" name="Google Shape;293;g119cf418cc9_9_0"/>
          <p:cNvSpPr/>
          <p:nvPr/>
        </p:nvSpPr>
        <p:spPr>
          <a:xfrm>
            <a:off x="6499260" y="5535396"/>
            <a:ext cx="2571588" cy="265176"/>
          </a:xfrm>
          <a:prstGeom prst="rect">
            <a:avLst/>
          </a:prstGeom>
          <a:noFill/>
          <a:ln cap="flat" cmpd="sng" w="28575">
            <a:solidFill>
              <a:srgbClr val="EC701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4" name="Google Shape;294;g119cf418cc9_9_0"/>
          <p:cNvSpPr txBox="1"/>
          <p:nvPr/>
        </p:nvSpPr>
        <p:spPr>
          <a:xfrm>
            <a:off x="2587728" y="580302"/>
            <a:ext cx="7016544"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43939"/>
              </a:buClr>
              <a:buSzPts val="2800"/>
              <a:buFont typeface="Arial"/>
              <a:buNone/>
            </a:pPr>
            <a:r>
              <a:rPr b="1" i="0" lang="en-US" sz="3600" u="none" cap="none" strike="noStrike">
                <a:solidFill>
                  <a:srgbClr val="595959"/>
                </a:solidFill>
                <a:latin typeface="Arial"/>
                <a:ea typeface="Arial"/>
                <a:cs typeface="Arial"/>
                <a:sym typeface="Arial"/>
              </a:rPr>
              <a:t>EDA – Geographic Distribution</a:t>
            </a:r>
            <a:endParaRPr b="0" i="0" sz="1800" u="none" cap="none" strike="noStrike">
              <a:solidFill>
                <a:srgbClr val="595959"/>
              </a:solidFill>
              <a:latin typeface="Arial"/>
              <a:ea typeface="Arial"/>
              <a:cs typeface="Arial"/>
              <a:sym typeface="Arial"/>
            </a:endParaRPr>
          </a:p>
        </p:txBody>
      </p:sp>
      <p:pic>
        <p:nvPicPr>
          <p:cNvPr id="295" name="Google Shape;295;g119cf418cc9_9_0"/>
          <p:cNvPicPr preferRelativeResize="0"/>
          <p:nvPr/>
        </p:nvPicPr>
        <p:blipFill rotWithShape="1">
          <a:blip r:embed="rId4">
            <a:alphaModFix/>
          </a:blip>
          <a:srcRect b="0" l="0" r="0" t="0"/>
          <a:stretch/>
        </p:blipFill>
        <p:spPr>
          <a:xfrm>
            <a:off x="259079" y="1945791"/>
            <a:ext cx="5749112" cy="340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2019-11-24T03:00:55Z</dcterms:created>
  <dc:creator>Dingying Zhang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